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8" r:id="rId1"/>
    <p:sldMasterId id="2147483709" r:id="rId2"/>
  </p:sldMasterIdLst>
  <p:notesMasterIdLst>
    <p:notesMasterId r:id="rId28"/>
  </p:notesMasterIdLst>
  <p:handoutMasterIdLst>
    <p:handoutMasterId r:id="rId29"/>
  </p:handoutMasterIdLst>
  <p:sldIdLst>
    <p:sldId id="400" r:id="rId3"/>
    <p:sldId id="634" r:id="rId4"/>
    <p:sldId id="511" r:id="rId5"/>
    <p:sldId id="612" r:id="rId6"/>
    <p:sldId id="509" r:id="rId7"/>
    <p:sldId id="607" r:id="rId8"/>
    <p:sldId id="620" r:id="rId9"/>
    <p:sldId id="621" r:id="rId10"/>
    <p:sldId id="622" r:id="rId11"/>
    <p:sldId id="623" r:id="rId12"/>
    <p:sldId id="624" r:id="rId13"/>
    <p:sldId id="625" r:id="rId14"/>
    <p:sldId id="626" r:id="rId15"/>
    <p:sldId id="627" r:id="rId16"/>
    <p:sldId id="636" r:id="rId17"/>
    <p:sldId id="637" r:id="rId18"/>
    <p:sldId id="638" r:id="rId19"/>
    <p:sldId id="639" r:id="rId20"/>
    <p:sldId id="628" r:id="rId21"/>
    <p:sldId id="629" r:id="rId22"/>
    <p:sldId id="630" r:id="rId23"/>
    <p:sldId id="631" r:id="rId24"/>
    <p:sldId id="632" r:id="rId25"/>
    <p:sldId id="633" r:id="rId26"/>
    <p:sldId id="635" r:id="rId27"/>
  </p:sldIdLst>
  <p:sldSz cx="9144000" cy="5143500" type="screen16x9"/>
  <p:notesSz cx="7102475" cy="10234613"/>
  <p:embeddedFontLst>
    <p:embeddedFont>
      <p:font typeface="Candara" panose="020E0502030303020204" pitchFamily="34" charset="0"/>
      <p:regular r:id="rId30"/>
      <p:bold r:id="rId31"/>
      <p:italic r:id="rId32"/>
      <p:boldItalic r:id="rId33"/>
    </p:embeddedFont>
    <p:embeddedFont>
      <p:font typeface="宋体" panose="02010600030101010101" pitchFamily="2" charset="-122"/>
      <p:regular r:id="rId34"/>
    </p:embeddedFont>
    <p:embeddedFont>
      <p:font typeface="서울남산체 B" panose="02020603020101020101" pitchFamily="18" charset="-127"/>
      <p:regular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  <p:embeddedFont>
      <p:font typeface="Helvetica" panose="020B0604020202020204" pitchFamily="3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맑은 고딕" panose="020B0503020000020004" pitchFamily="50" charset="-127"/>
      <p:regular r:id="rId48"/>
      <p:bold r:id="rId49"/>
    </p:embeddedFont>
    <p:embeddedFont>
      <p:font typeface="Calibri Bold" panose="020F0702030404030204" pitchFamily="34" charset="0"/>
      <p:bold r:id="rId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903" userDrawn="1">
          <p15:clr>
            <a:srgbClr val="A4A3A4"/>
          </p15:clr>
        </p15:guide>
        <p15:guide id="3" orient="horz" pos="486" userDrawn="1">
          <p15:clr>
            <a:srgbClr val="A4A3A4"/>
          </p15:clr>
        </p15:guide>
        <p15:guide id="4" orient="horz" pos="2847">
          <p15:clr>
            <a:srgbClr val="A4A3A4"/>
          </p15:clr>
        </p15:guide>
        <p15:guide id="5" pos="385" userDrawn="1">
          <p15:clr>
            <a:srgbClr val="A4A3A4"/>
          </p15:clr>
        </p15:guide>
        <p15:guide id="6" pos="5516">
          <p15:clr>
            <a:srgbClr val="A4A3A4"/>
          </p15:clr>
        </p15:guide>
        <p15:guide id="7" pos="5375" userDrawn="1">
          <p15:clr>
            <a:srgbClr val="A4A3A4"/>
          </p15:clr>
        </p15:guide>
        <p15:guide id="8" pos="499" userDrawn="1">
          <p15:clr>
            <a:srgbClr val="A4A3A4"/>
          </p15:clr>
        </p15:guide>
        <p15:guide id="9" pos="2744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90" userDrawn="1">
          <p15:clr>
            <a:srgbClr val="A4A3A4"/>
          </p15:clr>
        </p15:guide>
        <p15:guide id="2" pos="2172" userDrawn="1">
          <p15:clr>
            <a:srgbClr val="A4A3A4"/>
          </p15:clr>
        </p15:guide>
        <p15:guide id="3" orient="horz" pos="3131" userDrawn="1">
          <p15:clr>
            <a:srgbClr val="A4A3A4"/>
          </p15:clr>
        </p15:guide>
        <p15:guide id="4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4702"/>
    <a:srgbClr val="F74902"/>
    <a:srgbClr val="3399FF"/>
    <a:srgbClr val="9966FF"/>
    <a:srgbClr val="E04102"/>
    <a:srgbClr val="CE3C02"/>
    <a:srgbClr val="006C92"/>
    <a:srgbClr val="777777"/>
    <a:srgbClr val="FF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47" autoAdjust="0"/>
    <p:restoredTop sz="98900" autoAdjust="0"/>
  </p:normalViewPr>
  <p:slideViewPr>
    <p:cSldViewPr snapToGrid="0" snapToObjects="1">
      <p:cViewPr>
        <p:scale>
          <a:sx n="110" d="100"/>
          <a:sy n="110" d="100"/>
        </p:scale>
        <p:origin x="-744" y="-366"/>
      </p:cViewPr>
      <p:guideLst>
        <p:guide orient="horz" pos="1620"/>
        <p:guide orient="horz" pos="2868"/>
        <p:guide orient="horz" pos="2847"/>
        <p:guide pos="2903"/>
        <p:guide pos="385"/>
        <p:guide pos="5516"/>
        <p:guide pos="5375"/>
        <p:guide pos="499"/>
        <p:guide pos="2744"/>
      </p:guideLst>
    </p:cSldViewPr>
  </p:slideViewPr>
  <p:outlineViewPr>
    <p:cViewPr>
      <p:scale>
        <a:sx n="33" d="100"/>
        <a:sy n="33" d="100"/>
      </p:scale>
      <p:origin x="0" y="-17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834" y="-96"/>
      </p:cViewPr>
      <p:guideLst>
        <p:guide orient="horz" pos="2976"/>
        <p:guide orient="horz" pos="3224"/>
        <p:guide pos="2266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7739" cy="511731"/>
          </a:xfrm>
          <a:prstGeom prst="rect">
            <a:avLst/>
          </a:prstGeom>
        </p:spPr>
        <p:txBody>
          <a:bodyPr vert="horz" lIns="95065" tIns="47532" rIns="95065" bIns="47532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4" y="1"/>
            <a:ext cx="3077739" cy="511731"/>
          </a:xfrm>
          <a:prstGeom prst="rect">
            <a:avLst/>
          </a:prstGeom>
        </p:spPr>
        <p:txBody>
          <a:bodyPr vert="horz" lIns="95065" tIns="47532" rIns="95065" bIns="47532" rtlCol="0"/>
          <a:lstStyle>
            <a:lvl1pPr algn="r">
              <a:defRPr sz="1200"/>
            </a:lvl1pPr>
          </a:lstStyle>
          <a:p>
            <a:fld id="{A8D1C3E6-5AEC-4EA7-9843-EF0DA7CE0B31}" type="datetimeFigureOut">
              <a:rPr lang="en-AU" smtClean="0"/>
              <a:pPr/>
              <a:t>11/05/2017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721107"/>
            <a:ext cx="3077739" cy="511731"/>
          </a:xfrm>
          <a:prstGeom prst="rect">
            <a:avLst/>
          </a:prstGeom>
        </p:spPr>
        <p:txBody>
          <a:bodyPr vert="horz" lIns="95065" tIns="47532" rIns="95065" bIns="47532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4" y="9721107"/>
            <a:ext cx="3077739" cy="511731"/>
          </a:xfrm>
          <a:prstGeom prst="rect">
            <a:avLst/>
          </a:prstGeom>
        </p:spPr>
        <p:txBody>
          <a:bodyPr vert="horz" lIns="95065" tIns="47532" rIns="95065" bIns="47532" rtlCol="0" anchor="b"/>
          <a:lstStyle>
            <a:lvl1pPr algn="r">
              <a:defRPr sz="1200"/>
            </a:lvl1pPr>
          </a:lstStyle>
          <a:p>
            <a:fld id="{6FF76008-DFC9-4B9A-AD1B-256015732785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97096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7739" cy="511731"/>
          </a:xfrm>
          <a:prstGeom prst="rect">
            <a:avLst/>
          </a:prstGeom>
        </p:spPr>
        <p:txBody>
          <a:bodyPr vert="horz" lIns="95065" tIns="47532" rIns="95065" bIns="47532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4" y="1"/>
            <a:ext cx="3077739" cy="511731"/>
          </a:xfrm>
          <a:prstGeom prst="rect">
            <a:avLst/>
          </a:prstGeom>
        </p:spPr>
        <p:txBody>
          <a:bodyPr vert="horz" lIns="95065" tIns="47532" rIns="95065" bIns="47532" rtlCol="0"/>
          <a:lstStyle>
            <a:lvl1pPr algn="r">
              <a:defRPr sz="1200"/>
            </a:lvl1pPr>
          </a:lstStyle>
          <a:p>
            <a:fld id="{9C813FC8-35C7-49A1-ACE0-1B0078086F4A}" type="datetimeFigureOut">
              <a:rPr lang="en-AU" smtClean="0"/>
              <a:pPr/>
              <a:t>11/05/2017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65" tIns="47532" rIns="95065" bIns="47532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861442"/>
            <a:ext cx="5681980" cy="4605576"/>
          </a:xfrm>
          <a:prstGeom prst="rect">
            <a:avLst/>
          </a:prstGeom>
        </p:spPr>
        <p:txBody>
          <a:bodyPr vert="horz" lIns="95065" tIns="47532" rIns="95065" bIns="4753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7739" cy="511731"/>
          </a:xfrm>
          <a:prstGeom prst="rect">
            <a:avLst/>
          </a:prstGeom>
        </p:spPr>
        <p:txBody>
          <a:bodyPr vert="horz" lIns="95065" tIns="47532" rIns="95065" bIns="47532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4" y="9721107"/>
            <a:ext cx="3077739" cy="511731"/>
          </a:xfrm>
          <a:prstGeom prst="rect">
            <a:avLst/>
          </a:prstGeom>
        </p:spPr>
        <p:txBody>
          <a:bodyPr vert="horz" lIns="95065" tIns="47532" rIns="95065" bIns="47532" rtlCol="0" anchor="b"/>
          <a:lstStyle>
            <a:lvl1pPr algn="r">
              <a:defRPr sz="1200"/>
            </a:lvl1pPr>
          </a:lstStyle>
          <a:p>
            <a:fld id="{33528017-90D5-4A8B-AE1C-5E79F1741F3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45774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28017-90D5-4A8B-AE1C-5E79F1741F39}" type="slidenum">
              <a:rPr lang="en-AU" smtClean="0"/>
              <a:pPr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79306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29"/>
            <a:ext cx="9144000" cy="514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98651" y="2571750"/>
            <a:ext cx="6991351" cy="73818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환경평가시스템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- </a:t>
            </a:r>
            <a:r>
              <a:rPr lang="ko-KR" altLang="en-US" dirty="0" smtClean="0"/>
              <a:t>신청기관 매뉴얼 </a:t>
            </a:r>
            <a:r>
              <a:rPr lang="en-US" altLang="ko-KR" dirty="0" smtClean="0"/>
              <a:t>-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270749" y="4641851"/>
            <a:ext cx="1619251" cy="215444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25/10/2013</a:t>
            </a:r>
            <a:endParaRPr lang="en-AU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270749" y="4403924"/>
            <a:ext cx="1619251" cy="215444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Version 1.0</a:t>
            </a:r>
            <a:endParaRPr lang="en-AU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1898649" y="3930650"/>
            <a:ext cx="1619251" cy="958850"/>
          </a:xfrm>
          <a:prstGeom prst="rect">
            <a:avLst/>
          </a:prstGeom>
          <a:noFill/>
        </p:spPr>
        <p:txBody>
          <a:bodyPr anchor="ctr" anchorCtr="0"/>
          <a:lstStyle>
            <a:lvl1pPr marL="0" indent="0" algn="l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REVERSED CLIENT LOGO </a:t>
            </a:r>
          </a:p>
        </p:txBody>
      </p:sp>
    </p:spTree>
    <p:extLst>
      <p:ext uri="{BB962C8B-B14F-4D97-AF65-F5344CB8AC3E}">
        <p14:creationId xmlns:p14="http://schemas.microsoft.com/office/powerpoint/2010/main" val="2831931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rIns="360000" anchor="ctr" anchorCtr="0"/>
          <a:lstStyle>
            <a:lvl1pPr marL="0" indent="0" algn="r"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AU" dirty="0" smtClean="0"/>
              <a:t>Image Placeholder</a:t>
            </a:r>
          </a:p>
          <a:p>
            <a:r>
              <a:rPr lang="en-AU" dirty="0" smtClean="0"/>
              <a:t>Insert Image over the top</a:t>
            </a:r>
          </a:p>
          <a:p>
            <a:r>
              <a:rPr lang="en-AU" dirty="0" smtClean="0"/>
              <a:t>1600x900px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1593850"/>
            <a:ext cx="5772151" cy="3549650"/>
          </a:xfrm>
          <a:prstGeom prst="rect">
            <a:avLst/>
          </a:prstGeo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6279" t="1" r="1" b="-1628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2" y="2397820"/>
            <a:ext cx="4127500" cy="51296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000"/>
              </a:lnSpc>
              <a:buNone/>
              <a:defRPr sz="3800" u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Quote goes here</a:t>
            </a:r>
          </a:p>
        </p:txBody>
      </p:sp>
    </p:spTree>
    <p:extLst>
      <p:ext uri="{BB962C8B-B14F-4D97-AF65-F5344CB8AC3E}">
        <p14:creationId xmlns:p14="http://schemas.microsoft.com/office/powerpoint/2010/main" val="1211515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spect="1" noChangeArrowheads="1"/>
          </p:cNvSpPr>
          <p:nvPr>
            <p:ph type="title" hasCustomPrompt="1"/>
          </p:nvPr>
        </p:nvSpPr>
        <p:spPr bwMode="auto">
          <a:xfrm>
            <a:off x="1" y="4628762"/>
            <a:ext cx="2972107" cy="5147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  <a:miter lim="800000"/>
            <a:headEnd/>
            <a:tailEnd/>
          </a:ln>
        </p:spPr>
        <p:txBody>
          <a:bodyPr vert="horz" wrap="none" lIns="360000" tIns="0" rIns="1080000" bIns="144000" numCol="1" anchor="ctr" anchorCtr="0" compatLnSpc="1">
            <a:prstTxWarp prst="textNoShape">
              <a:avLst/>
            </a:prstTxWarp>
            <a:noAutofit/>
          </a:bodyPr>
          <a:lstStyle>
            <a:lvl1pPr algn="l"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>
                <a:sym typeface="Calibri Bold" charset="0"/>
              </a:rPr>
              <a:t>VIDEO TITLE</a:t>
            </a:r>
            <a:endParaRPr lang="en-US" dirty="0">
              <a:sym typeface="Calibri Bold" charset="0"/>
            </a:endParaRPr>
          </a:p>
        </p:txBody>
      </p:sp>
      <p:pic>
        <p:nvPicPr>
          <p:cNvPr id="6" name="Picture 3" descr="C:\Users\tshelley\Desktop\isobar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2" y="4608000"/>
            <a:ext cx="1074420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dia Placeholder 4"/>
          <p:cNvSpPr>
            <a:spLocks noGrp="1" noChangeAspect="1"/>
          </p:cNvSpPr>
          <p:nvPr>
            <p:ph type="media" sz="quarter" idx="10" hasCustomPrompt="1"/>
          </p:nvPr>
        </p:nvSpPr>
        <p:spPr>
          <a:xfrm>
            <a:off x="939800" y="266703"/>
            <a:ext cx="7264400" cy="40862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AU" dirty="0" smtClean="0"/>
              <a:t>INSERT 16:9 VIDEO</a:t>
            </a:r>
          </a:p>
          <a:p>
            <a:r>
              <a:rPr lang="en-AU" dirty="0" smtClean="0"/>
              <a:t>PLAYBACK FULLSCREEN</a:t>
            </a:r>
          </a:p>
        </p:txBody>
      </p:sp>
    </p:spTree>
    <p:extLst>
      <p:ext uri="{BB962C8B-B14F-4D97-AF65-F5344CB8AC3E}">
        <p14:creationId xmlns:p14="http://schemas.microsoft.com/office/powerpoint/2010/main" val="2074359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4650" y="393858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898651" y="2571750"/>
            <a:ext cx="7035800" cy="73818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Thankyou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98651" y="3335338"/>
            <a:ext cx="7035800" cy="603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Last comment if required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3880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765" y="205980"/>
            <a:ext cx="8299035" cy="652030"/>
          </a:xfrm>
          <a:prstGeom prst="rect">
            <a:avLst/>
          </a:prstGeom>
        </p:spPr>
        <p:txBody>
          <a:bodyPr lIns="61813" tIns="30907" rIns="61813" bIns="30907" anchor="t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41750"/>
            <a:ext cx="161925" cy="429166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1" tIns="43956" rIns="87911" bIns="43956" rtlCol="0" anchor="ctr"/>
          <a:lstStyle/>
          <a:p>
            <a:pPr algn="ctr"/>
            <a:endParaRPr lang="en-US" sz="1800" dirty="0">
              <a:latin typeface="Helvetica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39295" y="787090"/>
            <a:ext cx="843475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idx="13"/>
          </p:nvPr>
        </p:nvSpPr>
        <p:spPr>
          <a:xfrm>
            <a:off x="387765" y="952803"/>
            <a:ext cx="8299035" cy="3526291"/>
          </a:xfrm>
          <a:prstGeom prst="rect">
            <a:avLst/>
          </a:prstGeom>
        </p:spPr>
        <p:txBody>
          <a:bodyPr lIns="61813" tIns="30907" rIns="61813" bIns="30907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625853" y="4805367"/>
            <a:ext cx="5148195" cy="218037"/>
          </a:xfrm>
          <a:prstGeom prst="rect">
            <a:avLst/>
          </a:prstGeom>
        </p:spPr>
        <p:txBody>
          <a:bodyPr wrap="square" lIns="87911" tIns="43956" rIns="87911" bIns="43956">
            <a:spAutoFit/>
          </a:bodyPr>
          <a:lstStyle/>
          <a:p>
            <a:pPr algn="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baseline="0" dirty="0" smtClean="0">
                <a:solidFill>
                  <a:srgbClr val="777777"/>
                </a:solidFill>
                <a:latin typeface="Helvetica"/>
                <a:cs typeface="+mn-cs"/>
              </a:rPr>
              <a:t>Hong Kong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</a:t>
            </a:r>
            <a:r>
              <a:rPr lang="en-US" sz="700" b="1" baseline="0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  </a:t>
            </a:r>
            <a:r>
              <a:rPr lang="en-US" sz="700" b="1" baseline="0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Malaysia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</a:rPr>
              <a:t>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</a:t>
            </a:r>
            <a:r>
              <a:rPr lang="en-US" sz="700" b="1" dirty="0" smtClean="0">
                <a:latin typeface="Helvetica"/>
                <a:cs typeface="+mn-cs"/>
              </a:rPr>
              <a:t>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</a:rPr>
              <a:t>Philippines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</a:t>
            </a:r>
            <a:r>
              <a:rPr lang="en-US" sz="700" b="1" dirty="0" smtClean="0">
                <a:latin typeface="Helvetica"/>
                <a:cs typeface="+mn-cs"/>
              </a:rPr>
              <a:t>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</a:rPr>
              <a:t>Singapore 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 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South</a:t>
            </a:r>
            <a:r>
              <a:rPr lang="en-US" sz="700" b="1" baseline="0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 Korea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</a:t>
            </a:r>
            <a:r>
              <a:rPr lang="en-US" sz="700" b="1" dirty="0" smtClean="0">
                <a:latin typeface="Helvetica"/>
                <a:cs typeface="+mn-cs"/>
              </a:rPr>
              <a:t>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</a:rPr>
              <a:t>Taiwan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Thailand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 </a:t>
            </a:r>
            <a:endParaRPr lang="en-US" sz="700" b="1" dirty="0">
              <a:solidFill>
                <a:srgbClr val="777777"/>
              </a:solidFill>
              <a:latin typeface="Helvetica"/>
              <a:cs typeface="+mn-cs"/>
            </a:endParaRPr>
          </a:p>
        </p:txBody>
      </p:sp>
      <p:pic>
        <p:nvPicPr>
          <p:cNvPr id="12" name="Picture 11" descr="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29" y="4539587"/>
            <a:ext cx="1325835" cy="43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14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765" y="205980"/>
            <a:ext cx="8299035" cy="652030"/>
          </a:xfrm>
          <a:prstGeom prst="rect">
            <a:avLst/>
          </a:prstGeom>
        </p:spPr>
        <p:txBody>
          <a:bodyPr lIns="61813" tIns="30907" rIns="61813" bIns="30907" anchor="t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41750"/>
            <a:ext cx="161925" cy="429166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1" tIns="43956" rIns="87911" bIns="43956" rtlCol="0" anchor="ctr"/>
          <a:lstStyle/>
          <a:p>
            <a:pPr algn="ctr"/>
            <a:endParaRPr lang="en-US" sz="1800" dirty="0">
              <a:latin typeface="Helvetica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39295" y="787090"/>
            <a:ext cx="843475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idx="13"/>
          </p:nvPr>
        </p:nvSpPr>
        <p:spPr>
          <a:xfrm>
            <a:off x="387765" y="952803"/>
            <a:ext cx="8299035" cy="3526291"/>
          </a:xfrm>
          <a:prstGeom prst="rect">
            <a:avLst/>
          </a:prstGeom>
        </p:spPr>
        <p:txBody>
          <a:bodyPr lIns="61813" tIns="30907" rIns="61813" bIns="30907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625853" y="4805367"/>
            <a:ext cx="5148195" cy="218037"/>
          </a:xfrm>
          <a:prstGeom prst="rect">
            <a:avLst/>
          </a:prstGeom>
        </p:spPr>
        <p:txBody>
          <a:bodyPr wrap="square" lIns="87911" tIns="43956" rIns="87911" bIns="43956">
            <a:spAutoFit/>
          </a:bodyPr>
          <a:lstStyle/>
          <a:p>
            <a:pPr algn="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baseline="0" dirty="0" smtClean="0">
                <a:solidFill>
                  <a:srgbClr val="777777"/>
                </a:solidFill>
                <a:latin typeface="Helvetica"/>
                <a:cs typeface="+mn-cs"/>
              </a:rPr>
              <a:t>Hong Kong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</a:t>
            </a:r>
            <a:r>
              <a:rPr lang="en-US" sz="700" b="1" baseline="0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  </a:t>
            </a:r>
            <a:r>
              <a:rPr lang="en-US" sz="700" b="1" baseline="0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Malaysia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</a:rPr>
              <a:t>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</a:t>
            </a:r>
            <a:r>
              <a:rPr lang="en-US" sz="700" b="1" dirty="0" smtClean="0">
                <a:latin typeface="Helvetica"/>
                <a:cs typeface="+mn-cs"/>
              </a:rPr>
              <a:t>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</a:rPr>
              <a:t>Philippines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</a:t>
            </a:r>
            <a:r>
              <a:rPr lang="en-US" sz="700" b="1" dirty="0" smtClean="0">
                <a:latin typeface="Helvetica"/>
                <a:cs typeface="+mn-cs"/>
              </a:rPr>
              <a:t>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</a:rPr>
              <a:t>Singapore 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 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South</a:t>
            </a:r>
            <a:r>
              <a:rPr lang="en-US" sz="700" b="1" baseline="0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 Korea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</a:t>
            </a:r>
            <a:r>
              <a:rPr lang="en-US" sz="700" b="1" dirty="0" smtClean="0">
                <a:latin typeface="Helvetica"/>
                <a:cs typeface="+mn-cs"/>
              </a:rPr>
              <a:t>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</a:rPr>
              <a:t>Taiwan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Thailand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 </a:t>
            </a:r>
            <a:endParaRPr lang="en-US" sz="700" b="1" dirty="0">
              <a:solidFill>
                <a:srgbClr val="777777"/>
              </a:solidFill>
              <a:latin typeface="Helvetica"/>
              <a:cs typeface="+mn-cs"/>
            </a:endParaRPr>
          </a:p>
        </p:txBody>
      </p:sp>
      <p:pic>
        <p:nvPicPr>
          <p:cNvPr id="12" name="Picture 11" descr="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29" y="4539587"/>
            <a:ext cx="1325835" cy="43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14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765" y="205980"/>
            <a:ext cx="8299035" cy="652030"/>
          </a:xfrm>
          <a:prstGeom prst="rect">
            <a:avLst/>
          </a:prstGeom>
        </p:spPr>
        <p:txBody>
          <a:bodyPr lIns="61813" tIns="30907" rIns="61813" bIns="30907" anchor="t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41750"/>
            <a:ext cx="161925" cy="429166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1" tIns="43956" rIns="87911" bIns="43956" rtlCol="0" anchor="ctr"/>
          <a:lstStyle/>
          <a:p>
            <a:pPr algn="ctr"/>
            <a:endParaRPr lang="en-US" sz="1800" dirty="0">
              <a:latin typeface="Helvetica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39295" y="787090"/>
            <a:ext cx="843475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idx="13"/>
          </p:nvPr>
        </p:nvSpPr>
        <p:spPr>
          <a:xfrm>
            <a:off x="387765" y="952803"/>
            <a:ext cx="8299035" cy="3526291"/>
          </a:xfrm>
          <a:prstGeom prst="rect">
            <a:avLst/>
          </a:prstGeom>
        </p:spPr>
        <p:txBody>
          <a:bodyPr lIns="61813" tIns="30907" rIns="61813" bIns="30907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625853" y="4805367"/>
            <a:ext cx="5148195" cy="218037"/>
          </a:xfrm>
          <a:prstGeom prst="rect">
            <a:avLst/>
          </a:prstGeom>
        </p:spPr>
        <p:txBody>
          <a:bodyPr wrap="square" lIns="87911" tIns="43956" rIns="87911" bIns="43956">
            <a:spAutoFit/>
          </a:bodyPr>
          <a:lstStyle/>
          <a:p>
            <a:pPr algn="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baseline="0" dirty="0" smtClean="0">
                <a:solidFill>
                  <a:srgbClr val="777777"/>
                </a:solidFill>
                <a:latin typeface="Helvetica"/>
                <a:cs typeface="+mn-cs"/>
              </a:rPr>
              <a:t>Hong Kong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</a:t>
            </a:r>
            <a:r>
              <a:rPr lang="en-US" sz="700" b="1" baseline="0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  </a:t>
            </a:r>
            <a:r>
              <a:rPr lang="en-US" sz="700" b="1" baseline="0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Malaysia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</a:rPr>
              <a:t>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</a:t>
            </a:r>
            <a:r>
              <a:rPr lang="en-US" sz="700" b="1" dirty="0" smtClean="0">
                <a:latin typeface="Helvetica"/>
                <a:cs typeface="+mn-cs"/>
              </a:rPr>
              <a:t>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</a:rPr>
              <a:t>Philippines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</a:t>
            </a:r>
            <a:r>
              <a:rPr lang="en-US" sz="700" b="1" dirty="0" smtClean="0">
                <a:latin typeface="Helvetica"/>
                <a:cs typeface="+mn-cs"/>
              </a:rPr>
              <a:t>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</a:rPr>
              <a:t>Singapore 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 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South</a:t>
            </a:r>
            <a:r>
              <a:rPr lang="en-US" sz="700" b="1" baseline="0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 Korea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</a:t>
            </a:r>
            <a:r>
              <a:rPr lang="en-US" sz="700" b="1" dirty="0" smtClean="0">
                <a:latin typeface="Helvetica"/>
                <a:cs typeface="+mn-cs"/>
              </a:rPr>
              <a:t>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</a:rPr>
              <a:t>Taiwan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Thailand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 </a:t>
            </a:r>
            <a:endParaRPr lang="en-US" sz="700" b="1" dirty="0">
              <a:solidFill>
                <a:srgbClr val="777777"/>
              </a:solidFill>
              <a:latin typeface="Helvetica"/>
              <a:cs typeface="+mn-cs"/>
            </a:endParaRPr>
          </a:p>
        </p:txBody>
      </p:sp>
      <p:pic>
        <p:nvPicPr>
          <p:cNvPr id="12" name="Picture 11" descr="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29" y="4539587"/>
            <a:ext cx="1325835" cy="43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14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765" y="205980"/>
            <a:ext cx="8299035" cy="652030"/>
          </a:xfrm>
          <a:prstGeom prst="rect">
            <a:avLst/>
          </a:prstGeom>
        </p:spPr>
        <p:txBody>
          <a:bodyPr lIns="61813" tIns="30907" rIns="61813" bIns="30907" anchor="t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41750"/>
            <a:ext cx="161925" cy="429166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1" tIns="43956" rIns="87911" bIns="43956" rtlCol="0" anchor="ctr"/>
          <a:lstStyle/>
          <a:p>
            <a:pPr algn="ctr"/>
            <a:endParaRPr lang="en-US" sz="1800" dirty="0">
              <a:latin typeface="Helvetica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39295" y="787090"/>
            <a:ext cx="843475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idx="13"/>
          </p:nvPr>
        </p:nvSpPr>
        <p:spPr>
          <a:xfrm>
            <a:off x="387765" y="952803"/>
            <a:ext cx="8299035" cy="3526291"/>
          </a:xfrm>
          <a:prstGeom prst="rect">
            <a:avLst/>
          </a:prstGeom>
        </p:spPr>
        <p:txBody>
          <a:bodyPr lIns="61813" tIns="30907" rIns="61813" bIns="30907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625853" y="4805367"/>
            <a:ext cx="5148195" cy="218037"/>
          </a:xfrm>
          <a:prstGeom prst="rect">
            <a:avLst/>
          </a:prstGeom>
        </p:spPr>
        <p:txBody>
          <a:bodyPr wrap="square" lIns="87911" tIns="43956" rIns="87911" bIns="43956">
            <a:spAutoFit/>
          </a:bodyPr>
          <a:lstStyle/>
          <a:p>
            <a:pPr algn="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baseline="0" dirty="0" smtClean="0">
                <a:solidFill>
                  <a:srgbClr val="777777"/>
                </a:solidFill>
                <a:latin typeface="Helvetica"/>
                <a:cs typeface="+mn-cs"/>
              </a:rPr>
              <a:t>Hong Kong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</a:t>
            </a:r>
            <a:r>
              <a:rPr lang="en-US" sz="700" b="1" baseline="0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  </a:t>
            </a:r>
            <a:r>
              <a:rPr lang="en-US" sz="700" b="1" baseline="0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Malaysia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</a:rPr>
              <a:t>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</a:t>
            </a:r>
            <a:r>
              <a:rPr lang="en-US" sz="700" b="1" dirty="0" smtClean="0">
                <a:latin typeface="Helvetica"/>
                <a:cs typeface="+mn-cs"/>
              </a:rPr>
              <a:t>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</a:rPr>
              <a:t>Philippines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</a:t>
            </a:r>
            <a:r>
              <a:rPr lang="en-US" sz="700" b="1" dirty="0" smtClean="0">
                <a:latin typeface="Helvetica"/>
                <a:cs typeface="+mn-cs"/>
              </a:rPr>
              <a:t>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</a:rPr>
              <a:t>Singapore 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 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South</a:t>
            </a:r>
            <a:r>
              <a:rPr lang="en-US" sz="700" b="1" baseline="0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 Korea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</a:t>
            </a:r>
            <a:r>
              <a:rPr lang="en-US" sz="700" b="1" dirty="0" smtClean="0">
                <a:latin typeface="Helvetica"/>
                <a:cs typeface="+mn-cs"/>
              </a:rPr>
              <a:t>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</a:rPr>
              <a:t>Taiwan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Thailand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 </a:t>
            </a:r>
            <a:endParaRPr lang="en-US" sz="700" b="1" dirty="0">
              <a:solidFill>
                <a:srgbClr val="777777"/>
              </a:solidFill>
              <a:latin typeface="Helvetica"/>
              <a:cs typeface="+mn-cs"/>
            </a:endParaRPr>
          </a:p>
        </p:txBody>
      </p:sp>
      <p:pic>
        <p:nvPicPr>
          <p:cNvPr id="12" name="Picture 11" descr="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29" y="4539587"/>
            <a:ext cx="1325835" cy="43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14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765" y="205980"/>
            <a:ext cx="8299035" cy="652030"/>
          </a:xfrm>
          <a:prstGeom prst="rect">
            <a:avLst/>
          </a:prstGeom>
        </p:spPr>
        <p:txBody>
          <a:bodyPr lIns="61813" tIns="30907" rIns="61813" bIns="30907" anchor="t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41750"/>
            <a:ext cx="161925" cy="429166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1" tIns="43956" rIns="87911" bIns="43956" rtlCol="0" anchor="ctr"/>
          <a:lstStyle/>
          <a:p>
            <a:pPr algn="ctr"/>
            <a:endParaRPr lang="en-US" sz="1800" dirty="0">
              <a:latin typeface="Helvetica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39295" y="787090"/>
            <a:ext cx="843475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idx="13"/>
          </p:nvPr>
        </p:nvSpPr>
        <p:spPr>
          <a:xfrm>
            <a:off x="387765" y="952803"/>
            <a:ext cx="8299035" cy="3526291"/>
          </a:xfrm>
          <a:prstGeom prst="rect">
            <a:avLst/>
          </a:prstGeom>
        </p:spPr>
        <p:txBody>
          <a:bodyPr lIns="61813" tIns="30907" rIns="61813" bIns="30907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625853" y="4805367"/>
            <a:ext cx="5148195" cy="218037"/>
          </a:xfrm>
          <a:prstGeom prst="rect">
            <a:avLst/>
          </a:prstGeom>
        </p:spPr>
        <p:txBody>
          <a:bodyPr wrap="square" lIns="87911" tIns="43956" rIns="87911" bIns="43956">
            <a:spAutoFit/>
          </a:bodyPr>
          <a:lstStyle/>
          <a:p>
            <a:pPr algn="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baseline="0" dirty="0" smtClean="0">
                <a:solidFill>
                  <a:srgbClr val="777777"/>
                </a:solidFill>
                <a:latin typeface="Helvetica"/>
                <a:cs typeface="+mn-cs"/>
              </a:rPr>
              <a:t>Hong Kong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</a:t>
            </a:r>
            <a:r>
              <a:rPr lang="en-US" sz="700" b="1" baseline="0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  </a:t>
            </a:r>
            <a:r>
              <a:rPr lang="en-US" sz="700" b="1" baseline="0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Malaysia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</a:rPr>
              <a:t>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</a:t>
            </a:r>
            <a:r>
              <a:rPr lang="en-US" sz="700" b="1" dirty="0" smtClean="0">
                <a:latin typeface="Helvetica"/>
                <a:cs typeface="+mn-cs"/>
              </a:rPr>
              <a:t>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</a:rPr>
              <a:t>Philippines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</a:t>
            </a:r>
            <a:r>
              <a:rPr lang="en-US" sz="700" b="1" dirty="0" smtClean="0">
                <a:latin typeface="Helvetica"/>
                <a:cs typeface="+mn-cs"/>
              </a:rPr>
              <a:t>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</a:rPr>
              <a:t>Singapore 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 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South</a:t>
            </a:r>
            <a:r>
              <a:rPr lang="en-US" sz="700" b="1" baseline="0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 Korea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</a:t>
            </a:r>
            <a:r>
              <a:rPr lang="en-US" sz="700" b="1" dirty="0" smtClean="0">
                <a:latin typeface="Helvetica"/>
                <a:cs typeface="+mn-cs"/>
              </a:rPr>
              <a:t>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</a:rPr>
              <a:t>Taiwan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Thailand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 </a:t>
            </a:r>
            <a:endParaRPr lang="en-US" sz="700" b="1" dirty="0">
              <a:solidFill>
                <a:srgbClr val="777777"/>
              </a:solidFill>
              <a:latin typeface="Helvetica"/>
              <a:cs typeface="+mn-cs"/>
            </a:endParaRPr>
          </a:p>
        </p:txBody>
      </p:sp>
      <p:pic>
        <p:nvPicPr>
          <p:cNvPr id="12" name="Picture 11" descr="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29" y="4539587"/>
            <a:ext cx="1325835" cy="43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14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765" y="205980"/>
            <a:ext cx="8299035" cy="652030"/>
          </a:xfrm>
          <a:prstGeom prst="rect">
            <a:avLst/>
          </a:prstGeom>
        </p:spPr>
        <p:txBody>
          <a:bodyPr lIns="61813" tIns="30907" rIns="61813" bIns="30907" anchor="t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41750"/>
            <a:ext cx="161925" cy="429166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1" tIns="43956" rIns="87911" bIns="43956" rtlCol="0" anchor="ctr"/>
          <a:lstStyle/>
          <a:p>
            <a:pPr algn="ctr"/>
            <a:endParaRPr lang="en-US" sz="1800" dirty="0">
              <a:latin typeface="Helvetica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39295" y="787090"/>
            <a:ext cx="843475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idx="13"/>
          </p:nvPr>
        </p:nvSpPr>
        <p:spPr>
          <a:xfrm>
            <a:off x="387765" y="952803"/>
            <a:ext cx="8299035" cy="3526291"/>
          </a:xfrm>
          <a:prstGeom prst="rect">
            <a:avLst/>
          </a:prstGeom>
        </p:spPr>
        <p:txBody>
          <a:bodyPr lIns="61813" tIns="30907" rIns="61813" bIns="30907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625853" y="4805367"/>
            <a:ext cx="5148195" cy="218037"/>
          </a:xfrm>
          <a:prstGeom prst="rect">
            <a:avLst/>
          </a:prstGeom>
        </p:spPr>
        <p:txBody>
          <a:bodyPr wrap="square" lIns="87911" tIns="43956" rIns="87911" bIns="43956">
            <a:spAutoFit/>
          </a:bodyPr>
          <a:lstStyle/>
          <a:p>
            <a:pPr algn="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baseline="0" dirty="0" smtClean="0">
                <a:solidFill>
                  <a:srgbClr val="777777"/>
                </a:solidFill>
                <a:latin typeface="Helvetica"/>
                <a:cs typeface="+mn-cs"/>
              </a:rPr>
              <a:t>Hong Kong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</a:t>
            </a:r>
            <a:r>
              <a:rPr lang="en-US" sz="700" b="1" baseline="0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  </a:t>
            </a:r>
            <a:r>
              <a:rPr lang="en-US" sz="700" b="1" baseline="0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Malaysia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</a:rPr>
              <a:t>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</a:t>
            </a:r>
            <a:r>
              <a:rPr lang="en-US" sz="700" b="1" dirty="0" smtClean="0">
                <a:latin typeface="Helvetica"/>
                <a:cs typeface="+mn-cs"/>
              </a:rPr>
              <a:t>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</a:rPr>
              <a:t>Philippines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</a:t>
            </a:r>
            <a:r>
              <a:rPr lang="en-US" sz="700" b="1" dirty="0" smtClean="0">
                <a:latin typeface="Helvetica"/>
                <a:cs typeface="+mn-cs"/>
              </a:rPr>
              <a:t>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</a:rPr>
              <a:t>Singapore 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 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South</a:t>
            </a:r>
            <a:r>
              <a:rPr lang="en-US" sz="700" b="1" baseline="0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 Korea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</a:t>
            </a:r>
            <a:r>
              <a:rPr lang="en-US" sz="700" b="1" dirty="0" smtClean="0">
                <a:latin typeface="Helvetica"/>
                <a:cs typeface="+mn-cs"/>
              </a:rPr>
              <a:t>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</a:rPr>
              <a:t>Taiwan   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   </a:t>
            </a:r>
            <a:r>
              <a:rPr lang="en-US" sz="700" b="1" dirty="0" smtClean="0">
                <a:solidFill>
                  <a:srgbClr val="777777"/>
                </a:solidFill>
                <a:latin typeface="Helvetica"/>
                <a:cs typeface="+mn-cs"/>
                <a:sym typeface="Wingdings" charset="2"/>
              </a:rPr>
              <a:t>Thailand</a:t>
            </a:r>
            <a:r>
              <a:rPr lang="en-US" sz="700" b="1" dirty="0" smtClean="0">
                <a:solidFill>
                  <a:srgbClr val="FF6600"/>
                </a:solidFill>
                <a:latin typeface="Helvetica"/>
                <a:cs typeface="+mn-cs"/>
                <a:sym typeface="Wingdings" charset="2"/>
              </a:rPr>
              <a:t> </a:t>
            </a:r>
            <a:endParaRPr lang="en-US" sz="700" b="1" dirty="0">
              <a:solidFill>
                <a:srgbClr val="777777"/>
              </a:solidFill>
              <a:latin typeface="Helvetica"/>
              <a:cs typeface="+mn-cs"/>
            </a:endParaRPr>
          </a:p>
        </p:txBody>
      </p:sp>
      <p:pic>
        <p:nvPicPr>
          <p:cNvPr id="12" name="Picture 11" descr="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29" y="4539587"/>
            <a:ext cx="1325835" cy="43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14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defTabSz="685800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350" dirty="0">
              <a:solidFill>
                <a:srgbClr val="000000"/>
              </a:solidFill>
              <a:latin typeface="Calibri"/>
              <a:ea typeface="宋体"/>
            </a:endParaRPr>
          </a:p>
        </p:txBody>
      </p:sp>
      <p:pic>
        <p:nvPicPr>
          <p:cNvPr id="3" name="Picture 7" descr="IsobarFranceOrgb"/>
          <p:cNvPicPr>
            <a:picLocks noChangeAspect="1" noChangeArrowheads="1"/>
          </p:cNvPicPr>
          <p:nvPr userDrawn="1"/>
        </p:nvPicPr>
        <p:blipFill>
          <a:blip r:embed="rId2" cstate="print">
            <a:grayscl/>
            <a:biLevel thresh="50000"/>
          </a:blip>
          <a:srcRect l="27106" t="40335" r="39906" b="41513"/>
          <a:stretch>
            <a:fillRect/>
          </a:stretch>
        </p:blipFill>
        <p:spPr bwMode="auto">
          <a:xfrm>
            <a:off x="628651" y="1613298"/>
            <a:ext cx="2957146" cy="88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4139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29"/>
            <a:ext cx="9144000" cy="514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1898651" y="1244600"/>
            <a:ext cx="7035800" cy="85883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환경평가 시스템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-</a:t>
            </a:r>
            <a:r>
              <a:rPr lang="ko-KR" altLang="en-US" dirty="0" smtClean="0"/>
              <a:t>신청기관 매뉴얼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1819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3320" y="3305176"/>
            <a:ext cx="7772400" cy="1021556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73320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455503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649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01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spect="1" noChangeArrowheads="1"/>
          </p:cNvSpPr>
          <p:nvPr>
            <p:ph type="title" hasCustomPrompt="1"/>
          </p:nvPr>
        </p:nvSpPr>
        <p:spPr bwMode="auto">
          <a:xfrm>
            <a:off x="1" y="0"/>
            <a:ext cx="2738627" cy="5147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  <a:miter lim="800000"/>
            <a:headEnd/>
            <a:tailEnd/>
          </a:ln>
        </p:spPr>
        <p:txBody>
          <a:bodyPr vert="horz" wrap="none" lIns="360000" tIns="144000" rIns="720000" bIns="0" numCol="1" anchor="ctr" anchorCtr="0" compatLnSpc="1">
            <a:prstTxWarp prst="textNoShape">
              <a:avLst/>
            </a:prstTxWarp>
            <a:noAutofit/>
          </a:bodyPr>
          <a:lstStyle>
            <a:lvl1pPr algn="l"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>
                <a:sym typeface="Calibri Bold" charset="0"/>
              </a:rPr>
              <a:t> SHORT TITLE</a:t>
            </a:r>
            <a:endParaRPr lang="en-US" dirty="0">
              <a:sym typeface="Calibri Bold" charset="0"/>
            </a:endParaRPr>
          </a:p>
        </p:txBody>
      </p:sp>
      <p:pic>
        <p:nvPicPr>
          <p:cNvPr id="25" name="Picture 3" descr="C:\Users\tshelley\Desktop\isobar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2" y="4608000"/>
            <a:ext cx="1074420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1" y="1452645"/>
            <a:ext cx="5350952" cy="2215991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342891" indent="-342891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/>
            </a:lvl1pPr>
            <a:lvl2pPr marL="742932" indent="-285744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2971" indent="-228594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rgbClr val="F74902"/>
                </a:solidFill>
              </a:defRPr>
            </a:lvl3pPr>
            <a:lvl4pPr marL="1600160" indent="-228594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rgbClr val="F7490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42638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spect="1" noChangeArrowheads="1"/>
          </p:cNvSpPr>
          <p:nvPr>
            <p:ph type="title" hasCustomPrompt="1"/>
          </p:nvPr>
        </p:nvSpPr>
        <p:spPr bwMode="auto">
          <a:xfrm>
            <a:off x="0" y="0"/>
            <a:ext cx="4110733" cy="5147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  <a:miter lim="800000"/>
            <a:headEnd/>
            <a:tailEnd/>
          </a:ln>
        </p:spPr>
        <p:txBody>
          <a:bodyPr vert="horz" wrap="none" lIns="360000" tIns="144000" rIns="720000" bIns="0" numCol="1" anchor="ctr" anchorCtr="0" compatLnSpc="1">
            <a:prstTxWarp prst="textNoShape">
              <a:avLst/>
            </a:prstTxWarp>
            <a:noAutofit/>
          </a:bodyPr>
          <a:lstStyle>
            <a:lvl1pPr algn="l"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>
                <a:sym typeface="Calibri Bold" charset="0"/>
              </a:rPr>
              <a:t> MEDIUM LENGTH TITLE</a:t>
            </a:r>
            <a:endParaRPr lang="en-US" dirty="0">
              <a:sym typeface="Calibri Bold" charset="0"/>
            </a:endParaRPr>
          </a:p>
        </p:txBody>
      </p:sp>
      <p:pic>
        <p:nvPicPr>
          <p:cNvPr id="25" name="Picture 3" descr="C:\Users\tshelley\Desktop\isobar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2" y="4608000"/>
            <a:ext cx="1074420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1" y="1452645"/>
            <a:ext cx="5350952" cy="2215991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342891" indent="-342891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/>
            </a:lvl1pPr>
            <a:lvl2pPr marL="742932" indent="-285744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2971" indent="-228594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rgbClr val="F74902"/>
                </a:solidFill>
              </a:defRPr>
            </a:lvl3pPr>
            <a:lvl4pPr marL="1600160" indent="-228594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rgbClr val="F7490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3613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spect="1" noChangeArrowheads="1"/>
          </p:cNvSpPr>
          <p:nvPr>
            <p:ph type="title" hasCustomPrompt="1"/>
          </p:nvPr>
        </p:nvSpPr>
        <p:spPr bwMode="auto">
          <a:xfrm>
            <a:off x="2" y="-1"/>
            <a:ext cx="7143487" cy="5147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  <a:miter lim="800000"/>
            <a:headEnd/>
            <a:tailEnd/>
          </a:ln>
        </p:spPr>
        <p:txBody>
          <a:bodyPr vert="horz" wrap="none" lIns="360000" tIns="144000" rIns="720000" bIns="0" numCol="1" anchor="ctr" anchorCtr="0" compatLnSpc="1">
            <a:prstTxWarp prst="textNoShape">
              <a:avLst/>
            </a:prstTxWarp>
            <a:noAutofit/>
          </a:bodyPr>
          <a:lstStyle>
            <a:lvl1pPr algn="l"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>
                <a:sym typeface="Calibri Bold" charset="0"/>
              </a:rPr>
              <a:t> FOR EXTREMELY LONG TITLES USE THIS LAYOUT</a:t>
            </a:r>
            <a:endParaRPr lang="en-US" dirty="0">
              <a:sym typeface="Calibri Bold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1" y="1452645"/>
            <a:ext cx="5350952" cy="2215991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342891" indent="-342891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/>
            </a:lvl1pPr>
            <a:lvl2pPr marL="742932" indent="-285744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2971" indent="-228594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rgbClr val="F74902"/>
                </a:solidFill>
              </a:defRPr>
            </a:lvl3pPr>
            <a:lvl4pPr marL="1600160" indent="-228594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rgbClr val="F7490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04005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0851" y="1490745"/>
            <a:ext cx="8178800" cy="221599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342891" indent="-342891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/>
            </a:lvl1pPr>
            <a:lvl2pPr marL="742932" indent="-285744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2971" indent="-228594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rgbClr val="F74902"/>
                </a:solidFill>
              </a:defRPr>
            </a:lvl3pPr>
            <a:lvl4pPr marL="1600160" indent="-228594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rgbClr val="F7490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9" name="Rectangle 2"/>
          <p:cNvSpPr>
            <a:spLocks noGrp="1" noChangeAspect="1" noChangeArrowheads="1"/>
          </p:cNvSpPr>
          <p:nvPr>
            <p:ph type="title" hasCustomPrompt="1"/>
          </p:nvPr>
        </p:nvSpPr>
        <p:spPr bwMode="auto">
          <a:xfrm>
            <a:off x="2" y="4628762"/>
            <a:ext cx="3102143" cy="5147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  <a:miter lim="800000"/>
            <a:headEnd/>
            <a:tailEnd/>
          </a:ln>
        </p:spPr>
        <p:txBody>
          <a:bodyPr vert="horz" wrap="none" lIns="360000" tIns="0" rIns="1080000" bIns="144000" numCol="1" anchor="ctr" anchorCtr="0" compatLnSpc="1">
            <a:prstTxWarp prst="textNoShape">
              <a:avLst/>
            </a:prstTxWarp>
            <a:noAutofit/>
          </a:bodyPr>
          <a:lstStyle>
            <a:lvl1pPr algn="l"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>
                <a:sym typeface="Calibri Bold" charset="0"/>
              </a:rPr>
              <a:t> SHORT TITLE</a:t>
            </a:r>
            <a:endParaRPr lang="en-US" dirty="0">
              <a:sym typeface="Calibri Bold" charset="0"/>
            </a:endParaRPr>
          </a:p>
        </p:txBody>
      </p:sp>
      <p:pic>
        <p:nvPicPr>
          <p:cNvPr id="6" name="Picture 3" descr="C:\Users\tshelley\Desktop\isobar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2" y="4608000"/>
            <a:ext cx="1074420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2" y="292100"/>
            <a:ext cx="8185151" cy="635000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indent="0">
              <a:buNone/>
              <a:defRPr sz="4000" u="none"/>
            </a:lvl1pPr>
          </a:lstStyle>
          <a:p>
            <a:pPr lvl="0"/>
            <a:r>
              <a:rPr lang="en-US" dirty="0" smtClean="0"/>
              <a:t>Content 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49030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spect="1" noChangeArrowheads="1"/>
          </p:cNvSpPr>
          <p:nvPr>
            <p:ph type="title" hasCustomPrompt="1"/>
          </p:nvPr>
        </p:nvSpPr>
        <p:spPr bwMode="auto">
          <a:xfrm>
            <a:off x="2" y="4628762"/>
            <a:ext cx="4654551" cy="511764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0889"/>
            </a:stretch>
          </a:blipFill>
          <a:ln w="12700">
            <a:noFill/>
            <a:miter lim="800000"/>
            <a:headEnd/>
            <a:tailEnd/>
          </a:ln>
        </p:spPr>
        <p:txBody>
          <a:bodyPr vert="horz" wrap="square" lIns="360000" tIns="0" rIns="720000" bIns="144000" numCol="1" anchor="ctr" anchorCtr="0" compatLnSpc="1">
            <a:prstTxWarp prst="textNoShape">
              <a:avLst/>
            </a:prstTxWarp>
            <a:noAutofit/>
          </a:bodyPr>
          <a:lstStyle>
            <a:lvl1pPr algn="l"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>
                <a:sym typeface="Calibri Bold" charset="0"/>
              </a:rPr>
              <a:t> MEDIUM LENGTH TITLE</a:t>
            </a:r>
            <a:endParaRPr lang="en-US" dirty="0">
              <a:sym typeface="Calibri Bold" charset="0"/>
            </a:endParaRPr>
          </a:p>
        </p:txBody>
      </p:sp>
      <p:pic>
        <p:nvPicPr>
          <p:cNvPr id="25" name="Picture 3" descr="C:\Users\tshelley\Desktop\isobar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2" y="4608000"/>
            <a:ext cx="1074420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0851" y="1490745"/>
            <a:ext cx="8178800" cy="221599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342891" indent="-342891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/>
            </a:lvl1pPr>
            <a:lvl2pPr marL="742932" indent="-285744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2971" indent="-228594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rgbClr val="F74902"/>
                </a:solidFill>
              </a:defRPr>
            </a:lvl3pPr>
            <a:lvl4pPr marL="1600160" indent="-228594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rgbClr val="F7490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2" y="292100"/>
            <a:ext cx="8185151" cy="635000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indent="0">
              <a:buNone/>
              <a:defRPr sz="4000" u="none"/>
            </a:lvl1pPr>
          </a:lstStyle>
          <a:p>
            <a:pPr lvl="0"/>
            <a:r>
              <a:rPr lang="en-US" dirty="0" smtClean="0"/>
              <a:t>Content 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27574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spect="1" noChangeArrowheads="1"/>
          </p:cNvSpPr>
          <p:nvPr>
            <p:ph type="title" hasCustomPrompt="1"/>
          </p:nvPr>
        </p:nvSpPr>
        <p:spPr bwMode="auto">
          <a:xfrm>
            <a:off x="2" y="4610586"/>
            <a:ext cx="7079367" cy="532914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  <a:miter lim="800000"/>
            <a:headEnd/>
            <a:tailEnd/>
          </a:ln>
        </p:spPr>
        <p:txBody>
          <a:bodyPr vert="horz" wrap="none" lIns="360000" tIns="0" rIns="720000" bIns="162000" numCol="1" anchor="t" anchorCtr="0" compatLnSpc="1">
            <a:prstTxWarp prst="textNoShape">
              <a:avLst/>
            </a:prstTxWarp>
            <a:noAutofit/>
          </a:bodyPr>
          <a:lstStyle>
            <a:lvl1pPr algn="l"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>
                <a:sym typeface="Calibri Bold" charset="0"/>
              </a:rPr>
              <a:t>FOR EXTREMELY LONG TITLES USE THIS LAYOUT</a:t>
            </a:r>
            <a:endParaRPr lang="en-US" dirty="0">
              <a:sym typeface="Calibri Bold" charset="0"/>
            </a:endParaRPr>
          </a:p>
        </p:txBody>
      </p:sp>
      <p:pic>
        <p:nvPicPr>
          <p:cNvPr id="25" name="Picture 3" descr="C:\Users\tshelley\Desktop\isobar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2" y="4608000"/>
            <a:ext cx="1074420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0851" y="1490745"/>
            <a:ext cx="8178800" cy="221599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342891" indent="-342891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/>
            </a:lvl1pPr>
            <a:lvl2pPr marL="742932" indent="-285744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2971" indent="-228594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rgbClr val="F74902"/>
                </a:solidFill>
              </a:defRPr>
            </a:lvl3pPr>
            <a:lvl4pPr marL="1600160" indent="-228594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rgbClr val="F7490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2" y="292100"/>
            <a:ext cx="8185151" cy="635000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indent="0">
              <a:buNone/>
              <a:defRPr sz="4000" u="none"/>
            </a:lvl1pPr>
          </a:lstStyle>
          <a:p>
            <a:pPr lvl="0"/>
            <a:r>
              <a:rPr lang="en-US" dirty="0" smtClean="0"/>
              <a:t>Content 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138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AU" dirty="0" smtClean="0"/>
              <a:t>Image Placeholder</a:t>
            </a:r>
          </a:p>
          <a:p>
            <a:r>
              <a:rPr lang="en-AU" dirty="0" smtClean="0"/>
              <a:t>Insert Image 1600x900px</a:t>
            </a:r>
            <a:endParaRPr lang="en-AU" dirty="0"/>
          </a:p>
        </p:txBody>
      </p:sp>
      <p:sp>
        <p:nvSpPr>
          <p:cNvPr id="9" name="Rectangle 2"/>
          <p:cNvSpPr>
            <a:spLocks noGrp="1" noChangeAspect="1" noChangeArrowheads="1"/>
          </p:cNvSpPr>
          <p:nvPr>
            <p:ph type="title" hasCustomPrompt="1"/>
          </p:nvPr>
        </p:nvSpPr>
        <p:spPr bwMode="auto">
          <a:xfrm>
            <a:off x="0" y="0"/>
            <a:ext cx="3581400" cy="514738"/>
          </a:xfrm>
          <a:prstGeom prst="rect">
            <a:avLst/>
          </a:prstGeo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  <a:miter lim="800000"/>
            <a:headEnd/>
            <a:tailEnd/>
          </a:ln>
        </p:spPr>
        <p:txBody>
          <a:bodyPr vert="horz" wrap="square" lIns="360000" tIns="144000" rIns="1080000" bIns="0" numCol="1" anchor="ctr" anchorCtr="0" compatLnSpc="1">
            <a:prstTxWarp prst="textNoShape">
              <a:avLst/>
            </a:prstTxWarp>
            <a:noAutofit/>
          </a:bodyPr>
          <a:lstStyle>
            <a:lvl1pPr algn="l"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>
                <a:sym typeface="Calibri Bold" charset="0"/>
              </a:rPr>
              <a:t> IMAGE TITLE</a:t>
            </a:r>
            <a:endParaRPr lang="en-US" dirty="0">
              <a:sym typeface="Calibri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622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44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92" r:id="rId2"/>
    <p:sldLayoutId id="2147483685" r:id="rId3"/>
    <p:sldLayoutId id="2147483694" r:id="rId4"/>
    <p:sldLayoutId id="2147483695" r:id="rId5"/>
    <p:sldLayoutId id="2147483691" r:id="rId6"/>
    <p:sldLayoutId id="2147483696" r:id="rId7"/>
    <p:sldLayoutId id="2147483697" r:id="rId8"/>
    <p:sldLayoutId id="2147483680" r:id="rId9"/>
    <p:sldLayoutId id="2147483698" r:id="rId10"/>
    <p:sldLayoutId id="2147483702" r:id="rId11"/>
    <p:sldLayoutId id="2147483693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</p:sldLayoutIdLst>
  <p:timing>
    <p:tnLst>
      <p:par>
        <p:cTn id="1" dur="indefinite" restart="never" nodeType="tmRoot"/>
      </p:par>
    </p:tnLst>
  </p:timing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7"/>
          <p:cNvPicPr>
            <a:picLocks noChangeAspect="1" noChangeArrowheads="1"/>
          </p:cNvPicPr>
          <p:nvPr userDrawn="1"/>
        </p:nvPicPr>
        <p:blipFill>
          <a:blip r:embed="rId6" cstate="print"/>
          <a:srcRect t="88861" r="48206" b="394"/>
          <a:stretch>
            <a:fillRect/>
          </a:stretch>
        </p:blipFill>
        <p:spPr bwMode="auto">
          <a:xfrm>
            <a:off x="0" y="4677966"/>
            <a:ext cx="9144000" cy="465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73320" y="546498"/>
            <a:ext cx="8491903" cy="25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3320" y="842962"/>
            <a:ext cx="8491903" cy="3835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6872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3" r:id="rId3"/>
    <p:sldLayoutId id="2147483714" r:id="rId4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lang="en-US" altLang="ko-KR" sz="1500" b="1" kern="1200" dirty="0">
          <a:solidFill>
            <a:schemeClr val="tx1"/>
          </a:solidFill>
          <a:latin typeface="+mn-lt"/>
          <a:ea typeface="맑은 고딕" pitchFamily="50" charset="-127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1500" b="1">
          <a:solidFill>
            <a:schemeClr val="tx1"/>
          </a:solidFill>
          <a:latin typeface="Calibri" pitchFamily="34" charset="0"/>
          <a:ea typeface="맑은 고딕" pitchFamily="50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1500" b="1">
          <a:solidFill>
            <a:schemeClr val="tx1"/>
          </a:solidFill>
          <a:latin typeface="Calibri" pitchFamily="34" charset="0"/>
          <a:ea typeface="맑은 고딕" pitchFamily="50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1500" b="1">
          <a:solidFill>
            <a:schemeClr val="tx1"/>
          </a:solidFill>
          <a:latin typeface="Calibri" pitchFamily="34" charset="0"/>
          <a:ea typeface="맑은 고딕" pitchFamily="50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1500" b="1">
          <a:solidFill>
            <a:schemeClr val="tx1"/>
          </a:solidFill>
          <a:latin typeface="Calibri" pitchFamily="34" charset="0"/>
          <a:ea typeface="맑은 고딕" pitchFamily="50" charset="-127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1500" b="1">
          <a:solidFill>
            <a:schemeClr val="tx1"/>
          </a:solidFill>
          <a:latin typeface="Calibri" pitchFamily="34" charset="0"/>
          <a:ea typeface="맑은 고딕" pitchFamily="50" charset="-127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1500" b="1">
          <a:solidFill>
            <a:schemeClr val="tx1"/>
          </a:solidFill>
          <a:latin typeface="Calibri" pitchFamily="34" charset="0"/>
          <a:ea typeface="맑은 고딕" pitchFamily="50" charset="-127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1500" b="1">
          <a:solidFill>
            <a:schemeClr val="tx1"/>
          </a:solidFill>
          <a:latin typeface="Calibri" pitchFamily="34" charset="0"/>
          <a:ea typeface="맑은 고딕" pitchFamily="50" charset="-127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1500" b="1">
          <a:solidFill>
            <a:schemeClr val="tx1"/>
          </a:solidFill>
          <a:latin typeface="Calibri" pitchFamily="34" charset="0"/>
          <a:ea typeface="맑은 고딕" pitchFamily="50" charset="-127"/>
        </a:defRPr>
      </a:lvl9pPr>
    </p:titleStyle>
    <p:bodyStyle>
      <a:lvl1pPr marL="257175" indent="-257175" algn="l" rtl="0" eaLnBrk="0" fontAlgn="base" hangingPunct="0">
        <a:spcBef>
          <a:spcPts val="225"/>
        </a:spcBef>
        <a:spcAft>
          <a:spcPts val="225"/>
        </a:spcAft>
        <a:buFont typeface="Arial" pitchFamily="34" charset="0"/>
        <a:buChar char="•"/>
        <a:defRPr lang="en-US" altLang="ko-KR" sz="1200" b="1" kern="1200" dirty="0">
          <a:solidFill>
            <a:srgbClr val="262626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ts val="225"/>
        </a:spcBef>
        <a:spcAft>
          <a:spcPts val="225"/>
        </a:spcAft>
        <a:buFont typeface="Arial" pitchFamily="34" charset="0"/>
        <a:buChar char="–"/>
        <a:defRPr sz="1050" kern="1200">
          <a:solidFill>
            <a:srgbClr val="262626"/>
          </a:solidFill>
          <a:latin typeface="+mn-lt"/>
          <a:ea typeface="맑은 고딕" pitchFamily="50" charset="-127"/>
          <a:cs typeface="+mn-cs"/>
        </a:defRPr>
      </a:lvl2pPr>
      <a:lvl3pPr marL="857250" indent="-171450" algn="l" rtl="0" eaLnBrk="0" fontAlgn="base" hangingPunct="0">
        <a:spcBef>
          <a:spcPts val="225"/>
        </a:spcBef>
        <a:spcAft>
          <a:spcPts val="225"/>
        </a:spcAft>
        <a:buFont typeface="Arial" pitchFamily="34" charset="0"/>
        <a:buChar char="•"/>
        <a:defRPr sz="900" kern="1200">
          <a:solidFill>
            <a:srgbClr val="262626"/>
          </a:solidFill>
          <a:latin typeface="+mn-lt"/>
          <a:ea typeface="맑은 고딕" pitchFamily="50" charset="-127"/>
          <a:cs typeface="+mn-cs"/>
        </a:defRPr>
      </a:lvl3pPr>
      <a:lvl4pPr marL="1200150" indent="-171450" algn="l" rtl="0" eaLnBrk="0" fontAlgn="base" hangingPunct="0">
        <a:spcBef>
          <a:spcPts val="225"/>
        </a:spcBef>
        <a:spcAft>
          <a:spcPts val="225"/>
        </a:spcAft>
        <a:buFont typeface="Arial" pitchFamily="34" charset="0"/>
        <a:buChar char="–"/>
        <a:defRPr sz="750" kern="1200">
          <a:solidFill>
            <a:srgbClr val="262626"/>
          </a:solidFill>
          <a:latin typeface="+mn-lt"/>
          <a:ea typeface="맑은 고딕" pitchFamily="50" charset="-127"/>
          <a:cs typeface="+mn-cs"/>
        </a:defRPr>
      </a:lvl4pPr>
      <a:lvl5pPr marL="1543050" indent="-171450" algn="l" rtl="0" eaLnBrk="0" fontAlgn="base" hangingPunct="0">
        <a:spcBef>
          <a:spcPts val="225"/>
        </a:spcBef>
        <a:spcAft>
          <a:spcPts val="225"/>
        </a:spcAft>
        <a:buFont typeface="Arial" pitchFamily="34" charset="0"/>
        <a:buChar char="»"/>
        <a:defRPr sz="675" kern="1200">
          <a:solidFill>
            <a:srgbClr val="262626"/>
          </a:solidFill>
          <a:latin typeface="+mn-lt"/>
          <a:ea typeface="맑은 고딕" pitchFamily="50" charset="-127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21.xml"/><Relationship Id="rId7" Type="http://schemas.openxmlformats.org/officeDocument/2006/relationships/image" Target="../media/image19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28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9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33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41.xml"/><Relationship Id="rId7" Type="http://schemas.openxmlformats.org/officeDocument/2006/relationships/image" Target="../media/image19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45.xml"/><Relationship Id="rId7" Type="http://schemas.openxmlformats.org/officeDocument/2006/relationships/image" Target="../media/image34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3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3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52.xml"/><Relationship Id="rId7" Type="http://schemas.openxmlformats.org/officeDocument/2006/relationships/image" Target="../media/image38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3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3.xml"/><Relationship Id="rId7" Type="http://schemas.openxmlformats.org/officeDocument/2006/relationships/hyperlink" Target="http://www.kasto.or.kr/" TargetMode="Externa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2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2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2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smtClean="0"/>
              <a:t>환경평가 시스템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/>
              <a:t> </a:t>
            </a:r>
            <a:r>
              <a:rPr lang="en-US" altLang="ko-KR" dirty="0" smtClean="0"/>
              <a:t>   </a:t>
            </a:r>
            <a:r>
              <a:rPr lang="en-US" altLang="ko-KR" sz="3000" dirty="0" smtClean="0"/>
              <a:t>- </a:t>
            </a:r>
            <a:r>
              <a:rPr lang="ko-KR" altLang="en-US" sz="3000" dirty="0" smtClean="0"/>
              <a:t>신청기관 매뉴얼</a:t>
            </a:r>
            <a:r>
              <a:rPr lang="en-US" altLang="ko-KR" sz="3000" dirty="0" smtClean="0"/>
              <a:t>-</a:t>
            </a:r>
            <a:r>
              <a:rPr lang="ko-KR" altLang="en-US" sz="3000" dirty="0" smtClean="0"/>
              <a:t> </a:t>
            </a:r>
            <a:endParaRPr lang="ko-KR" altLang="en-US" sz="3000" dirty="0"/>
          </a:p>
        </p:txBody>
      </p:sp>
      <p:sp>
        <p:nvSpPr>
          <p:cNvPr id="6" name="Text Placeholder 8"/>
          <p:cNvSpPr txBox="1">
            <a:spLocks/>
          </p:cNvSpPr>
          <p:nvPr/>
        </p:nvSpPr>
        <p:spPr>
          <a:xfrm>
            <a:off x="7270749" y="4403923"/>
            <a:ext cx="1619251" cy="215444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Version </a:t>
            </a:r>
            <a:r>
              <a:rPr lang="en-US" dirty="0" smtClean="0"/>
              <a:t>2.0</a:t>
            </a:r>
            <a:endParaRPr lang="en-AU" dirty="0"/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-44451" y="4739386"/>
            <a:ext cx="914400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ko-KR" sz="1000" b="1" dirty="0">
                <a:solidFill>
                  <a:srgbClr val="000000"/>
                </a:solidFill>
                <a:latin typeface="Candara" pitchFamily="34" charset="0"/>
                <a:ea typeface="맑은 고딕" pitchFamily="50" charset="-127"/>
                <a:cs typeface="Calibri Bold" pitchFamily="34" charset="0"/>
              </a:rPr>
              <a:t>COPYRIGHT </a:t>
            </a:r>
            <a:r>
              <a:rPr lang="en-US" altLang="ko-KR" sz="1000" b="1" dirty="0" smtClean="0">
                <a:solidFill>
                  <a:srgbClr val="000000"/>
                </a:solidFill>
                <a:latin typeface="Candara" pitchFamily="34" charset="0"/>
                <a:ea typeface="맑은 고딕" pitchFamily="50" charset="-127"/>
                <a:cs typeface="Calibri Bold" pitchFamily="34" charset="0"/>
              </a:rPr>
              <a:t>2016 KASTO ALL </a:t>
            </a:r>
            <a:r>
              <a:rPr lang="en-US" altLang="ko-KR" sz="1000" b="1" dirty="0">
                <a:solidFill>
                  <a:srgbClr val="000000"/>
                </a:solidFill>
                <a:latin typeface="Candara" pitchFamily="34" charset="0"/>
                <a:ea typeface="맑은 고딕" pitchFamily="50" charset="-127"/>
                <a:cs typeface="Calibri Bold" pitchFamily="34" charset="0"/>
              </a:rPr>
              <a:t>RIGHTS RESERVED</a:t>
            </a:r>
          </a:p>
          <a:p>
            <a:pPr algn="ctr" eaLnBrk="1" hangingPunct="1">
              <a:lnSpc>
                <a:spcPct val="150000"/>
              </a:lnSpc>
            </a:pPr>
            <a:endParaRPr lang="ko-KR" altLang="en-US" sz="700" b="1" dirty="0">
              <a:solidFill>
                <a:srgbClr val="000000"/>
              </a:solidFill>
              <a:latin typeface="Candara" pitchFamily="34" charset="0"/>
              <a:ea typeface="맑은 고딕" pitchFamily="50" charset="-127"/>
              <a:cs typeface="Verdana" pitchFamily="34" charset="0"/>
            </a:endParaRP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7270749" y="4641851"/>
            <a:ext cx="1619251" cy="215444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2016. 2. 23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405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" y="-1"/>
            <a:ext cx="7143487" cy="514738"/>
          </a:xfrm>
        </p:spPr>
        <p:txBody>
          <a:bodyPr/>
          <a:lstStyle/>
          <a:p>
            <a:r>
              <a:rPr lang="ko-KR" altLang="en-US" sz="2000" dirty="0" smtClean="0"/>
              <a:t>평가신청서 작성완료</a:t>
            </a:r>
            <a:endParaRPr lang="ko-KR" altLang="en-US" sz="2000" dirty="0"/>
          </a:p>
        </p:txBody>
      </p:sp>
      <p:pic>
        <p:nvPicPr>
          <p:cNvPr id="31" name="그림 65" descr="배경-바닥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433" y="4867632"/>
            <a:ext cx="8123380" cy="27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AutoShape 31"/>
          <p:cNvSpPr>
            <a:spLocks noChangeArrowheads="1"/>
          </p:cNvSpPr>
          <p:nvPr/>
        </p:nvSpPr>
        <p:spPr bwMode="auto">
          <a:xfrm>
            <a:off x="632262" y="716099"/>
            <a:ext cx="5246350" cy="4281498"/>
          </a:xfrm>
          <a:prstGeom prst="roundRect">
            <a:avLst>
              <a:gd name="adj" fmla="val 7829"/>
            </a:avLst>
          </a:prstGeom>
          <a:solidFill>
            <a:schemeClr val="bg1"/>
          </a:solidFill>
          <a:ln w="28575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38" name="모서리가 둥근 직사각형 118"/>
          <p:cNvPicPr>
            <a:picLocks noChangeArrowheads="1"/>
          </p:cNvPicPr>
          <p:nvPr/>
        </p:nvPicPr>
        <p:blipFill>
          <a:blip r:embed="rId5" cstate="print"/>
          <a:srcRect b="41057"/>
          <a:stretch>
            <a:fillRect/>
          </a:stretch>
        </p:blipFill>
        <p:spPr bwMode="auto">
          <a:xfrm>
            <a:off x="6042207" y="961317"/>
            <a:ext cx="2331241" cy="418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그룹 64"/>
          <p:cNvGrpSpPr/>
          <p:nvPr/>
        </p:nvGrpSpPr>
        <p:grpSpPr>
          <a:xfrm>
            <a:off x="5715724" y="2203182"/>
            <a:ext cx="419883" cy="277955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0" name="그룹 59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45" name="막힌 원호 44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타원 45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" name="타원 46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1" name="그룹 60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42" name="막힌 원호 41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타원 42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타원 43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8" name="그룹 85"/>
          <p:cNvGrpSpPr/>
          <p:nvPr/>
        </p:nvGrpSpPr>
        <p:grpSpPr>
          <a:xfrm>
            <a:off x="5715724" y="3052335"/>
            <a:ext cx="419883" cy="277955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9" name="그룹 86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54" name="막힌 원호 53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" name="타원 54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타원 55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0" name="그룹 87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51" name="막힌 원호 50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타원 51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타원 52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58" name="Text Box 8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325569" y="1438475"/>
            <a:ext cx="2047769" cy="219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1. 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신청 작성이 완료되면 다음과 같이 신청서 접수로 변경됩니다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endParaRPr lang="en-US" altLang="ko-KR" sz="12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이 때 제목을 클릭하시면 해당 평가의 진행사항 및 각종 공문 등을 확인하실 수 있습니다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  <a:endParaRPr lang="en-US" altLang="ko-KR" sz="12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17802" r="55854" b="4955"/>
          <a:stretch/>
        </p:blipFill>
        <p:spPr bwMode="auto">
          <a:xfrm>
            <a:off x="950026" y="956772"/>
            <a:ext cx="4787658" cy="368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Oval 8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93384" y="1723236"/>
            <a:ext cx="256676" cy="221922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64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" y="-1"/>
            <a:ext cx="7143487" cy="514738"/>
          </a:xfrm>
        </p:spPr>
        <p:txBody>
          <a:bodyPr/>
          <a:lstStyle/>
          <a:p>
            <a:r>
              <a:rPr lang="ko-KR" altLang="en-US" sz="2000" dirty="0" smtClean="0"/>
              <a:t>평가신청서 접수 처리 중</a:t>
            </a:r>
            <a:endParaRPr lang="ko-KR" altLang="en-US" sz="2000" dirty="0"/>
          </a:p>
        </p:txBody>
      </p:sp>
      <p:pic>
        <p:nvPicPr>
          <p:cNvPr id="31" name="그림 65" descr="배경-바닥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48" y="4609565"/>
            <a:ext cx="7921625" cy="264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AutoShape 31"/>
          <p:cNvSpPr>
            <a:spLocks noChangeArrowheads="1"/>
          </p:cNvSpPr>
          <p:nvPr/>
        </p:nvSpPr>
        <p:spPr bwMode="auto">
          <a:xfrm>
            <a:off x="760243" y="626883"/>
            <a:ext cx="5116049" cy="4107361"/>
          </a:xfrm>
          <a:prstGeom prst="roundRect">
            <a:avLst>
              <a:gd name="adj" fmla="val 7829"/>
            </a:avLst>
          </a:prstGeom>
          <a:solidFill>
            <a:schemeClr val="bg1"/>
          </a:solidFill>
          <a:ln w="28575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38" name="모서리가 둥근 직사각형 118"/>
          <p:cNvPicPr>
            <a:picLocks noChangeArrowheads="1"/>
          </p:cNvPicPr>
          <p:nvPr/>
        </p:nvPicPr>
        <p:blipFill>
          <a:blip r:embed="rId7" cstate="print"/>
          <a:srcRect b="41057"/>
          <a:stretch>
            <a:fillRect/>
          </a:stretch>
        </p:blipFill>
        <p:spPr bwMode="auto">
          <a:xfrm>
            <a:off x="6035825" y="862127"/>
            <a:ext cx="2273342" cy="401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그룹 64"/>
          <p:cNvGrpSpPr/>
          <p:nvPr/>
        </p:nvGrpSpPr>
        <p:grpSpPr>
          <a:xfrm>
            <a:off x="5717450" y="2053484"/>
            <a:ext cx="409455" cy="266650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0" name="그룹 59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45" name="막힌 원호 44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타원 45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" name="타원 46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1" name="그룹 60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42" name="막힌 원호 41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타원 42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타원 43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8" name="그룹 85"/>
          <p:cNvGrpSpPr/>
          <p:nvPr/>
        </p:nvGrpSpPr>
        <p:grpSpPr>
          <a:xfrm>
            <a:off x="5717450" y="2868100"/>
            <a:ext cx="409455" cy="266650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9" name="그룹 86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54" name="막힌 원호 53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" name="타원 54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타원 55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0" name="그룹 87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51" name="막힌 원호 50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타원 51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타원 52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58" name="Text Box 8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312149" y="1061099"/>
            <a:ext cx="1996910" cy="258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ko-KR" sz="1000" dirty="0" smtClean="0">
                <a:solidFill>
                  <a:srgbClr val="000000"/>
                </a:solidFill>
                <a:latin typeface="+mn-ea"/>
                <a:ea typeface="+mn-ea"/>
              </a:rPr>
              <a:t>1. 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000" dirty="0" smtClean="0">
                <a:solidFill>
                  <a:srgbClr val="000000"/>
                </a:solidFill>
                <a:latin typeface="+mn-ea"/>
                <a:ea typeface="+mn-ea"/>
              </a:rPr>
              <a:t>관리자가 접수 승인 및 평가 계획서를 작성하기 이전 상태입니다</a:t>
            </a:r>
            <a:r>
              <a:rPr lang="en-US" altLang="ko-KR" sz="100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endParaRPr lang="en-US" altLang="ko-KR" sz="10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ko-KR" sz="1000" dirty="0" smtClean="0">
                <a:solidFill>
                  <a:srgbClr val="000000"/>
                </a:solidFill>
                <a:latin typeface="+mn-ea"/>
                <a:ea typeface="+mn-ea"/>
              </a:rPr>
              <a:t>2.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000" dirty="0" smtClean="0">
                <a:solidFill>
                  <a:srgbClr val="000000"/>
                </a:solidFill>
                <a:latin typeface="+mn-ea"/>
                <a:ea typeface="+mn-ea"/>
              </a:rPr>
              <a:t>클릭하면 신청한 내용을 수정 보완할 수 있습니다</a:t>
            </a:r>
            <a:r>
              <a:rPr lang="en-US" altLang="ko-KR" sz="100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endParaRPr lang="en-US" altLang="ko-KR" sz="10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ko-KR" sz="1000" dirty="0" smtClean="0">
                <a:solidFill>
                  <a:srgbClr val="000000"/>
                </a:solidFill>
                <a:latin typeface="+mn-ea"/>
                <a:ea typeface="+mn-ea"/>
              </a:rPr>
              <a:t>3. </a:t>
            </a:r>
            <a:r>
              <a:rPr lang="ko-KR" altLang="en-US" sz="1000" dirty="0" smtClean="0">
                <a:solidFill>
                  <a:srgbClr val="000000"/>
                </a:solidFill>
                <a:latin typeface="+mn-ea"/>
                <a:ea typeface="+mn-ea"/>
              </a:rPr>
              <a:t>협회에서 추가적인 자료 및 </a:t>
            </a:r>
            <a:r>
              <a:rPr lang="ko-KR" altLang="en-US" sz="1000" dirty="0" err="1" smtClean="0">
                <a:solidFill>
                  <a:srgbClr val="000000"/>
                </a:solidFill>
                <a:latin typeface="+mn-ea"/>
                <a:ea typeface="+mn-ea"/>
              </a:rPr>
              <a:t>요청사항을</a:t>
            </a:r>
            <a:r>
              <a:rPr lang="ko-KR" altLang="en-US" sz="1000" dirty="0" smtClean="0">
                <a:solidFill>
                  <a:srgbClr val="000000"/>
                </a:solidFill>
                <a:latin typeface="+mn-ea"/>
                <a:ea typeface="+mn-ea"/>
              </a:rPr>
              <a:t> 등록하면 해당 공간에서 확인할 수 있습니다</a:t>
            </a:r>
            <a:r>
              <a:rPr lang="en-US" altLang="ko-KR" sz="100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  <a:r>
              <a:rPr lang="ko-KR" altLang="en-US" sz="1000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endParaRPr lang="en-US" altLang="ko-KR" sz="10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7" t="6725" r="56093" b="8123"/>
          <a:stretch/>
        </p:blipFill>
        <p:spPr bwMode="auto">
          <a:xfrm>
            <a:off x="1355119" y="696230"/>
            <a:ext cx="3639575" cy="397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Oval 8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80504" y="3406836"/>
            <a:ext cx="250301" cy="21289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1</a:t>
            </a:r>
          </a:p>
        </p:txBody>
      </p:sp>
      <p:sp>
        <p:nvSpPr>
          <p:cNvPr id="29" name="Oval 8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649228" y="2655204"/>
            <a:ext cx="250301" cy="21289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2</a:t>
            </a:r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/>
            </a:endParaRPr>
          </a:p>
        </p:txBody>
      </p:sp>
      <p:sp>
        <p:nvSpPr>
          <p:cNvPr id="30" name="Oval 8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52058" y="3980796"/>
            <a:ext cx="250301" cy="21289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3</a:t>
            </a:r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764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" y="-1"/>
            <a:ext cx="7143487" cy="514738"/>
          </a:xfrm>
        </p:spPr>
        <p:txBody>
          <a:bodyPr/>
          <a:lstStyle/>
          <a:p>
            <a:r>
              <a:rPr lang="ko-KR" altLang="en-US" sz="2000" dirty="0" smtClean="0"/>
              <a:t>평가비용안내 공문 및 결제하기 </a:t>
            </a:r>
            <a:endParaRPr lang="ko-KR" altLang="en-US" sz="2000" dirty="0"/>
          </a:p>
        </p:txBody>
      </p:sp>
      <p:pic>
        <p:nvPicPr>
          <p:cNvPr id="30" name="그림 65" descr="배경-바닥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" y="4863599"/>
            <a:ext cx="8902458" cy="279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AutoShape 31"/>
          <p:cNvSpPr>
            <a:spLocks noChangeArrowheads="1"/>
          </p:cNvSpPr>
          <p:nvPr/>
        </p:nvSpPr>
        <p:spPr bwMode="auto">
          <a:xfrm>
            <a:off x="244201" y="651387"/>
            <a:ext cx="5749504" cy="4344076"/>
          </a:xfrm>
          <a:prstGeom prst="roundRect">
            <a:avLst>
              <a:gd name="adj" fmla="val 7829"/>
            </a:avLst>
          </a:prstGeom>
          <a:solidFill>
            <a:schemeClr val="bg1"/>
          </a:solidFill>
          <a:ln w="28575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34" name="모서리가 둥근 직사각형 118"/>
          <p:cNvPicPr>
            <a:picLocks noChangeArrowheads="1"/>
          </p:cNvPicPr>
          <p:nvPr/>
        </p:nvPicPr>
        <p:blipFill>
          <a:blip r:embed="rId6" cstate="print"/>
          <a:srcRect b="41057"/>
          <a:stretch>
            <a:fillRect/>
          </a:stretch>
        </p:blipFill>
        <p:spPr bwMode="auto">
          <a:xfrm>
            <a:off x="6172991" y="900189"/>
            <a:ext cx="2554820" cy="424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그룹 64"/>
          <p:cNvGrpSpPr/>
          <p:nvPr/>
        </p:nvGrpSpPr>
        <p:grpSpPr>
          <a:xfrm>
            <a:off x="5815196" y="2160205"/>
            <a:ext cx="460152" cy="282018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6" name="그룹 59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65" name="막힌 원호 64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" name="타원 65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" name="타원 66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7" name="그룹 60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62" name="막힌 원호 61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" name="타원 62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" name="타원 63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68" name="그룹 85"/>
          <p:cNvGrpSpPr/>
          <p:nvPr/>
        </p:nvGrpSpPr>
        <p:grpSpPr>
          <a:xfrm>
            <a:off x="5815196" y="3021770"/>
            <a:ext cx="460152" cy="282018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9" name="그룹 86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74" name="막힌 원호 73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5" name="타원 74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" name="타원 75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0" name="그룹 87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71" name="막힌 원호 70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2" name="타원 71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3" name="타원 72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78" name="Text Box 8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328320" y="1084392"/>
            <a:ext cx="2244161" cy="330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1. 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관리자가 평가비용안내 공문 및 일정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평가금액을 확정하면 평가계획서 보기 버튼이 생성됩니다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평가계획서보기 버튼을 클릭하면 평가비용안내 공문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담당자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일정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평가 금액을 확인할 수 있습니다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  <a:endParaRPr lang="en-US" altLang="ko-KR" sz="12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2. 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b="1" dirty="0" smtClean="0">
                <a:solidFill>
                  <a:srgbClr val="FF0000"/>
                </a:solidFill>
                <a:latin typeface="+mn-ea"/>
                <a:ea typeface="+mn-ea"/>
              </a:rPr>
              <a:t>평가비용이 책정되면 반드시 비용을 결제해야만 계획한 일정에 평가가 진행 될 수 있습니다</a:t>
            </a:r>
            <a:r>
              <a:rPr lang="en-US" altLang="ko-KR" sz="1200" b="1" dirty="0" smtClean="0">
                <a:solidFill>
                  <a:srgbClr val="FF0000"/>
                </a:solidFill>
                <a:latin typeface="+mn-ea"/>
                <a:ea typeface="+mn-ea"/>
              </a:rPr>
              <a:t>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2" t="11375" r="56702" b="9430"/>
          <a:stretch/>
        </p:blipFill>
        <p:spPr bwMode="auto">
          <a:xfrm>
            <a:off x="903598" y="874784"/>
            <a:ext cx="4099723" cy="397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val 8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04927" y="2630697"/>
            <a:ext cx="250301" cy="21289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1</a:t>
            </a:r>
          </a:p>
        </p:txBody>
      </p:sp>
      <p:sp>
        <p:nvSpPr>
          <p:cNvPr id="32" name="Oval 8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84467" y="3990795"/>
            <a:ext cx="250301" cy="21289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2</a:t>
            </a:r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764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" y="-1"/>
            <a:ext cx="7143487" cy="514738"/>
          </a:xfrm>
        </p:spPr>
        <p:txBody>
          <a:bodyPr/>
          <a:lstStyle/>
          <a:p>
            <a:r>
              <a:rPr lang="ko-KR" altLang="en-US" sz="2000" dirty="0" smtClean="0"/>
              <a:t>결제하기</a:t>
            </a:r>
            <a:endParaRPr lang="ko-KR" altLang="en-US" sz="2000" dirty="0"/>
          </a:p>
        </p:txBody>
      </p:sp>
      <p:pic>
        <p:nvPicPr>
          <p:cNvPr id="31" name="그림 65" descr="배경-바닥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319" y="4859127"/>
            <a:ext cx="8147714" cy="284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AutoShape 31"/>
          <p:cNvSpPr>
            <a:spLocks noChangeArrowheads="1"/>
          </p:cNvSpPr>
          <p:nvPr/>
        </p:nvSpPr>
        <p:spPr bwMode="auto">
          <a:xfrm>
            <a:off x="714815" y="579618"/>
            <a:ext cx="5262065" cy="4413480"/>
          </a:xfrm>
          <a:prstGeom prst="roundRect">
            <a:avLst>
              <a:gd name="adj" fmla="val 7829"/>
            </a:avLst>
          </a:prstGeom>
          <a:solidFill>
            <a:schemeClr val="bg1"/>
          </a:solidFill>
          <a:ln w="28575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38" name="모서리가 둥근 직사각형 118"/>
          <p:cNvPicPr>
            <a:picLocks noChangeArrowheads="1"/>
          </p:cNvPicPr>
          <p:nvPr/>
        </p:nvPicPr>
        <p:blipFill>
          <a:blip r:embed="rId5" cstate="print"/>
          <a:srcRect b="41057"/>
          <a:stretch>
            <a:fillRect/>
          </a:stretch>
        </p:blipFill>
        <p:spPr bwMode="auto">
          <a:xfrm>
            <a:off x="6140967" y="832395"/>
            <a:ext cx="2338225" cy="431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그룹 64"/>
          <p:cNvGrpSpPr/>
          <p:nvPr/>
        </p:nvGrpSpPr>
        <p:grpSpPr>
          <a:xfrm>
            <a:off x="5813505" y="2112542"/>
            <a:ext cx="421141" cy="286524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0" name="그룹 59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45" name="막힌 원호 44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타원 45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" name="타원 46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1" name="그룹 60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42" name="막힌 원호 41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타원 42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타원 43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8" name="그룹 85"/>
          <p:cNvGrpSpPr/>
          <p:nvPr/>
        </p:nvGrpSpPr>
        <p:grpSpPr>
          <a:xfrm>
            <a:off x="5813505" y="2987872"/>
            <a:ext cx="421141" cy="286524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9" name="그룹 86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54" name="막힌 원호 53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" name="타원 54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타원 55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0" name="그룹 87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51" name="막힌 원호 50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타원 51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타원 52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58" name="Text Box 8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425177" y="1324262"/>
            <a:ext cx="2053902" cy="99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1. 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결제하기를 누르면 다음과 같이 결제방법을 선택하는 팝업이 생성됩니다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2" t="11375" r="56702" b="9430"/>
          <a:stretch/>
        </p:blipFill>
        <p:spPr bwMode="auto">
          <a:xfrm>
            <a:off x="903598" y="874784"/>
            <a:ext cx="4099723" cy="397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6" t="6831" r="25272" b="35331"/>
          <a:stretch/>
        </p:blipFill>
        <p:spPr bwMode="auto">
          <a:xfrm>
            <a:off x="1181819" y="750973"/>
            <a:ext cx="3692106" cy="302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Oval 8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68513" y="2630697"/>
            <a:ext cx="250301" cy="21289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64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" y="-1"/>
            <a:ext cx="7143487" cy="514738"/>
          </a:xfrm>
        </p:spPr>
        <p:txBody>
          <a:bodyPr/>
          <a:lstStyle/>
          <a:p>
            <a:r>
              <a:rPr lang="ko-KR" altLang="en-US" sz="2000" dirty="0" smtClean="0"/>
              <a:t>결제하기</a:t>
            </a:r>
            <a:r>
              <a:rPr lang="en-US" altLang="ko-KR" sz="2000" dirty="0" smtClean="0"/>
              <a:t>-</a:t>
            </a:r>
            <a:r>
              <a:rPr lang="ko-KR" altLang="en-US" sz="2000" dirty="0" err="1" smtClean="0"/>
              <a:t>이니시스</a:t>
            </a:r>
            <a:r>
              <a:rPr lang="ko-KR" altLang="en-US" sz="2000" dirty="0" smtClean="0"/>
              <a:t> 결제하기 </a:t>
            </a:r>
            <a:endParaRPr lang="ko-KR" altLang="en-US" sz="2000" dirty="0"/>
          </a:p>
        </p:txBody>
      </p:sp>
      <p:pic>
        <p:nvPicPr>
          <p:cNvPr id="31" name="그림 65" descr="배경-바닥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024" y="4824852"/>
            <a:ext cx="8292626" cy="28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AutoShape 31"/>
          <p:cNvSpPr>
            <a:spLocks noChangeArrowheads="1"/>
          </p:cNvSpPr>
          <p:nvPr/>
        </p:nvSpPr>
        <p:spPr bwMode="auto">
          <a:xfrm>
            <a:off x="691495" y="610547"/>
            <a:ext cx="5355654" cy="4346236"/>
          </a:xfrm>
          <a:prstGeom prst="roundRect">
            <a:avLst>
              <a:gd name="adj" fmla="val 7829"/>
            </a:avLst>
          </a:prstGeom>
          <a:solidFill>
            <a:schemeClr val="bg1"/>
          </a:solidFill>
          <a:ln w="28575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38" name="모서리가 둥근 직사각형 118"/>
          <p:cNvPicPr>
            <a:picLocks noChangeArrowheads="1"/>
          </p:cNvPicPr>
          <p:nvPr/>
        </p:nvPicPr>
        <p:blipFill>
          <a:blip r:embed="rId5" cstate="print"/>
          <a:srcRect b="41057"/>
          <a:stretch>
            <a:fillRect/>
          </a:stretch>
        </p:blipFill>
        <p:spPr bwMode="auto">
          <a:xfrm>
            <a:off x="6214154" y="859472"/>
            <a:ext cx="2379811" cy="424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그룹 64"/>
          <p:cNvGrpSpPr/>
          <p:nvPr/>
        </p:nvGrpSpPr>
        <p:grpSpPr>
          <a:xfrm>
            <a:off x="5880868" y="2120116"/>
            <a:ext cx="428631" cy="282158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0" name="그룹 59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45" name="막힌 원호 44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타원 45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" name="타원 46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1" name="그룹 60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42" name="막힌 원호 41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타원 42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타원 43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8" name="그룹 85"/>
          <p:cNvGrpSpPr/>
          <p:nvPr/>
        </p:nvGrpSpPr>
        <p:grpSpPr>
          <a:xfrm>
            <a:off x="5880868" y="2982108"/>
            <a:ext cx="428631" cy="282158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9" name="그룹 86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54" name="막힌 원호 53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" name="타원 54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타원 55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0" name="그룹 87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51" name="막힌 원호 50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타원 51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타원 52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58" name="Text Box 8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03419" y="1343846"/>
            <a:ext cx="2090433" cy="16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1. 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err="1" smtClean="0">
                <a:solidFill>
                  <a:srgbClr val="000000"/>
                </a:solidFill>
                <a:latin typeface="+mn-ea"/>
                <a:ea typeface="+mn-ea"/>
              </a:rPr>
              <a:t>이니시스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 결제 모듈에 따라 결제를 진행하세요</a:t>
            </a:r>
            <a:endParaRPr lang="en-US" altLang="ko-KR" sz="1200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결제가 완료되면 시행공문 일정에 따라 평가사가 </a:t>
            </a:r>
            <a:r>
              <a:rPr lang="ko-KR" altLang="en-US" sz="1200" dirty="0" err="1" smtClean="0">
                <a:solidFill>
                  <a:srgbClr val="000000"/>
                </a:solidFill>
                <a:latin typeface="+mn-ea"/>
                <a:ea typeface="+mn-ea"/>
              </a:rPr>
              <a:t>표준실에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 방문하여 평가를 진행하게 됩니다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  <a:endParaRPr lang="en-US" altLang="ko-KR" sz="12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2" t="11375" r="56702" b="9430"/>
          <a:stretch/>
        </p:blipFill>
        <p:spPr bwMode="auto">
          <a:xfrm>
            <a:off x="903598" y="874784"/>
            <a:ext cx="4099723" cy="397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4" t="7805" r="25275" b="34467"/>
          <a:stretch/>
        </p:blipFill>
        <p:spPr bwMode="auto">
          <a:xfrm>
            <a:off x="1434351" y="1341425"/>
            <a:ext cx="3528203" cy="278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Oval 8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48131" y="3203848"/>
            <a:ext cx="262024" cy="22527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64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" y="-1"/>
            <a:ext cx="7143487" cy="514738"/>
          </a:xfrm>
        </p:spPr>
        <p:txBody>
          <a:bodyPr/>
          <a:lstStyle/>
          <a:p>
            <a:r>
              <a:rPr lang="ko-KR" altLang="en-US" sz="2000" dirty="0" smtClean="0"/>
              <a:t>결제하기</a:t>
            </a:r>
            <a:r>
              <a:rPr lang="en-US" altLang="ko-KR" sz="2000" dirty="0" smtClean="0"/>
              <a:t>-</a:t>
            </a:r>
            <a:r>
              <a:rPr lang="ko-KR" altLang="en-US" sz="2000" dirty="0" smtClean="0"/>
              <a:t>세금계산서 신청</a:t>
            </a:r>
            <a:endParaRPr lang="ko-KR" altLang="en-US" sz="2000" dirty="0"/>
          </a:p>
        </p:txBody>
      </p:sp>
      <p:pic>
        <p:nvPicPr>
          <p:cNvPr id="28" name="그림 65" descr="배경-바닥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264" y="4909837"/>
            <a:ext cx="8876581" cy="28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AutoShape 31"/>
          <p:cNvSpPr>
            <a:spLocks noChangeArrowheads="1"/>
          </p:cNvSpPr>
          <p:nvPr/>
        </p:nvSpPr>
        <p:spPr bwMode="auto">
          <a:xfrm>
            <a:off x="329754" y="667009"/>
            <a:ext cx="5732792" cy="4375651"/>
          </a:xfrm>
          <a:prstGeom prst="roundRect">
            <a:avLst>
              <a:gd name="adj" fmla="val 7829"/>
            </a:avLst>
          </a:prstGeom>
          <a:solidFill>
            <a:schemeClr val="bg1"/>
          </a:solidFill>
          <a:ln w="28575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30" name="모서리가 둥근 직사각형 118"/>
          <p:cNvPicPr>
            <a:picLocks noChangeArrowheads="1"/>
          </p:cNvPicPr>
          <p:nvPr/>
        </p:nvPicPr>
        <p:blipFill>
          <a:blip r:embed="rId5" cstate="print"/>
          <a:srcRect b="41057"/>
          <a:stretch>
            <a:fillRect/>
          </a:stretch>
        </p:blipFill>
        <p:spPr bwMode="auto">
          <a:xfrm>
            <a:off x="6241310" y="917619"/>
            <a:ext cx="2547394" cy="427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그룹 64"/>
          <p:cNvGrpSpPr/>
          <p:nvPr/>
        </p:nvGrpSpPr>
        <p:grpSpPr>
          <a:xfrm>
            <a:off x="5884555" y="2186794"/>
            <a:ext cx="458815" cy="284068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4" name="그룹 59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61" name="막힌 원호 60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타원 61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" name="타원 62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5" name="그룹 60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36" name="막힌 원호 35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타원 36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" name="타원 59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64" name="그룹 85"/>
          <p:cNvGrpSpPr/>
          <p:nvPr/>
        </p:nvGrpSpPr>
        <p:grpSpPr>
          <a:xfrm>
            <a:off x="5884555" y="3054621"/>
            <a:ext cx="458815" cy="284068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5" name="그룹 86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70" name="막힌 원호 69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" name="타원 70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2" name="타원 71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6" name="그룹 87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67" name="막힌 원호 66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" name="타원 67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" name="타원 68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73" name="Text Box 8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50945" y="1405271"/>
            <a:ext cx="2237638" cy="118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1. 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결제가 완료된 다음 좌측 위치에서 전자세금계산서를 자동 발행할 수 있습니다</a:t>
            </a:r>
            <a:r>
              <a:rPr lang="en-US" altLang="ko-KR" sz="1200" dirty="0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전자 세금계산서 요청 버튼을 클릭하세요  </a:t>
            </a:r>
            <a:endParaRPr lang="en-US" altLang="ko-KR" sz="1200" dirty="0">
              <a:solidFill>
                <a:srgbClr val="000000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6" t="23803" r="56479" b="14536"/>
          <a:stretch/>
        </p:blipFill>
        <p:spPr bwMode="auto">
          <a:xfrm>
            <a:off x="694488" y="1069199"/>
            <a:ext cx="4378006" cy="332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val 8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85821" y="1882959"/>
            <a:ext cx="262024" cy="22527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4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" y="-1"/>
            <a:ext cx="7143487" cy="514738"/>
          </a:xfrm>
        </p:spPr>
        <p:txBody>
          <a:bodyPr/>
          <a:lstStyle/>
          <a:p>
            <a:r>
              <a:rPr lang="ko-KR" altLang="en-US" sz="2000" dirty="0" smtClean="0"/>
              <a:t>결제하기</a:t>
            </a:r>
            <a:r>
              <a:rPr lang="en-US" altLang="ko-KR" sz="2000" dirty="0" smtClean="0"/>
              <a:t>-</a:t>
            </a:r>
            <a:r>
              <a:rPr lang="ko-KR" altLang="en-US" sz="2000" dirty="0" smtClean="0"/>
              <a:t>세금계산서 신청</a:t>
            </a:r>
            <a:endParaRPr lang="ko-KR" altLang="en-US" sz="2000" dirty="0"/>
          </a:p>
        </p:txBody>
      </p:sp>
      <p:pic>
        <p:nvPicPr>
          <p:cNvPr id="31" name="그림 65" descr="배경-바닥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52795"/>
            <a:ext cx="8885208" cy="27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AutoShape 31"/>
          <p:cNvSpPr>
            <a:spLocks noChangeArrowheads="1"/>
          </p:cNvSpPr>
          <p:nvPr/>
        </p:nvSpPr>
        <p:spPr bwMode="auto">
          <a:xfrm>
            <a:off x="243726" y="593214"/>
            <a:ext cx="5738364" cy="4289798"/>
          </a:xfrm>
          <a:prstGeom prst="roundRect">
            <a:avLst>
              <a:gd name="adj" fmla="val 7829"/>
            </a:avLst>
          </a:prstGeom>
          <a:solidFill>
            <a:schemeClr val="bg1"/>
          </a:solidFill>
          <a:ln w="28575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38" name="모서리가 둥근 직사각형 118"/>
          <p:cNvPicPr>
            <a:picLocks noChangeArrowheads="1"/>
          </p:cNvPicPr>
          <p:nvPr/>
        </p:nvPicPr>
        <p:blipFill>
          <a:blip r:embed="rId5" cstate="print"/>
          <a:srcRect b="41057"/>
          <a:stretch>
            <a:fillRect/>
          </a:stretch>
        </p:blipFill>
        <p:spPr bwMode="auto">
          <a:xfrm>
            <a:off x="6161028" y="838907"/>
            <a:ext cx="2549870" cy="419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그룹 64"/>
          <p:cNvGrpSpPr/>
          <p:nvPr/>
        </p:nvGrpSpPr>
        <p:grpSpPr>
          <a:xfrm>
            <a:off x="5803926" y="2083180"/>
            <a:ext cx="459261" cy="278494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0" name="그룹 59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45" name="막힌 원호 44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타원 45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" name="타원 46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1" name="그룹 60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42" name="막힌 원호 41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타원 42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타원 43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8" name="그룹 85"/>
          <p:cNvGrpSpPr/>
          <p:nvPr/>
        </p:nvGrpSpPr>
        <p:grpSpPr>
          <a:xfrm>
            <a:off x="5803926" y="2933979"/>
            <a:ext cx="459261" cy="278494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9" name="그룹 86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54" name="막힌 원호 53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" name="타원 54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타원 55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0" name="그룹 87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51" name="막힌 원호 50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타원 51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타원 52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57" name="Text Box 8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470964" y="1316990"/>
            <a:ext cx="2239813" cy="201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1. 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전자세금계산서 신청 버튼을 누르면 좌측과 같은 </a:t>
            </a:r>
            <a:r>
              <a:rPr lang="ko-KR" altLang="en-US" sz="1200" dirty="0" err="1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팝업창이</a:t>
            </a:r>
            <a:r>
              <a:rPr lang="ko-KR" altLang="en-US" sz="1200" dirty="0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 뜹니다</a:t>
            </a:r>
            <a:r>
              <a:rPr lang="en-US" altLang="ko-KR" sz="1200" dirty="0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endParaRPr lang="en-US" altLang="ko-KR" sz="1200" dirty="0">
              <a:solidFill>
                <a:srgbClr val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세금계산서를 받을 담당자 </a:t>
            </a:r>
            <a:r>
              <a:rPr lang="ko-KR" altLang="en-US" sz="1200" dirty="0" err="1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이메일과</a:t>
            </a:r>
            <a:r>
              <a:rPr lang="ko-KR" altLang="en-US" sz="1200" dirty="0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 이름을 확인하신 다음 계산서 발행 버튼을 누르면 해당 담당자의 메일로 전자세금계산서가 자동 발행됩니다</a:t>
            </a:r>
            <a:r>
              <a:rPr lang="en-US" altLang="ko-KR" sz="1200" dirty="0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  <a:endParaRPr lang="en-US" altLang="ko-KR" sz="1200" dirty="0">
              <a:solidFill>
                <a:srgbClr val="000000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8343" r="59403" b="6928"/>
          <a:stretch/>
        </p:blipFill>
        <p:spPr bwMode="auto">
          <a:xfrm>
            <a:off x="929318" y="692258"/>
            <a:ext cx="3513285" cy="412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Oval 8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85821" y="1882959"/>
            <a:ext cx="262024" cy="22527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3455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" y="-1"/>
            <a:ext cx="7143487" cy="514738"/>
          </a:xfrm>
        </p:spPr>
        <p:txBody>
          <a:bodyPr/>
          <a:lstStyle/>
          <a:p>
            <a:r>
              <a:rPr lang="ko-KR" altLang="en-US" sz="2000" dirty="0" smtClean="0"/>
              <a:t>결제하기</a:t>
            </a:r>
            <a:r>
              <a:rPr lang="en-US" altLang="ko-KR" sz="2000" dirty="0" smtClean="0"/>
              <a:t>-</a:t>
            </a:r>
            <a:r>
              <a:rPr lang="ko-KR" altLang="en-US" sz="2000" dirty="0" smtClean="0"/>
              <a:t>청구 세금계산서 신청</a:t>
            </a:r>
            <a:endParaRPr lang="ko-KR" altLang="en-US" sz="2000" dirty="0"/>
          </a:p>
        </p:txBody>
      </p:sp>
      <p:pic>
        <p:nvPicPr>
          <p:cNvPr id="28" name="그림 65" descr="배경-바닥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35106"/>
            <a:ext cx="8928340" cy="27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AutoShape 31"/>
          <p:cNvSpPr>
            <a:spLocks noChangeArrowheads="1"/>
          </p:cNvSpPr>
          <p:nvPr/>
        </p:nvSpPr>
        <p:spPr bwMode="auto">
          <a:xfrm>
            <a:off x="244909" y="570234"/>
            <a:ext cx="5766220" cy="4192125"/>
          </a:xfrm>
          <a:prstGeom prst="roundRect">
            <a:avLst>
              <a:gd name="adj" fmla="val 7829"/>
            </a:avLst>
          </a:prstGeom>
          <a:solidFill>
            <a:schemeClr val="bg1"/>
          </a:solidFill>
          <a:ln w="28575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30" name="모서리가 둥근 직사각형 118"/>
          <p:cNvPicPr>
            <a:picLocks noChangeArrowheads="1"/>
          </p:cNvPicPr>
          <p:nvPr/>
        </p:nvPicPr>
        <p:blipFill>
          <a:blip r:embed="rId5" cstate="print"/>
          <a:srcRect b="41057"/>
          <a:stretch>
            <a:fillRect/>
          </a:stretch>
        </p:blipFill>
        <p:spPr bwMode="auto">
          <a:xfrm>
            <a:off x="6190936" y="810333"/>
            <a:ext cx="2562248" cy="409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그룹 64"/>
          <p:cNvGrpSpPr/>
          <p:nvPr/>
        </p:nvGrpSpPr>
        <p:grpSpPr>
          <a:xfrm>
            <a:off x="5832100" y="2026275"/>
            <a:ext cx="461490" cy="272153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4" name="그룹 59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61" name="막힌 원호 60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타원 61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" name="타원 62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5" name="그룹 60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36" name="막힌 원호 35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타원 36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" name="타원 59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64" name="그룹 85"/>
          <p:cNvGrpSpPr/>
          <p:nvPr/>
        </p:nvGrpSpPr>
        <p:grpSpPr>
          <a:xfrm>
            <a:off x="5832100" y="2857703"/>
            <a:ext cx="461490" cy="272153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5" name="그룹 86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70" name="막힌 원호 69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" name="타원 70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2" name="타원 71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6" name="그룹 87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67" name="막힌 원호 66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" name="타원 67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" name="타원 68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73" name="Text Box 8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02376" y="1277531"/>
            <a:ext cx="2250686" cy="260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1. 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만약 결제 전 청구계산서가 먼저 필요하실 경우 좌측의 청구 계산서 요청 버튼을 클릭하시면 청구계산서를 발급받을 수 있습니다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endParaRPr lang="en-US" altLang="ko-KR" sz="12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청구계산서를 발급받으신 다음엔 평가 비용 결제 시 카드결제는 할 수 없게 되니 유의하시기 바랍니다</a:t>
            </a:r>
            <a:r>
              <a:rPr lang="en-US" altLang="ko-KR" sz="1200" dirty="0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  <a:r>
              <a:rPr lang="ko-KR" altLang="en-US" sz="1200" dirty="0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  </a:t>
            </a:r>
            <a:endParaRPr lang="en-US" altLang="ko-KR" sz="1200" dirty="0">
              <a:solidFill>
                <a:srgbClr val="000000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2" t="11375" r="56702" b="9430"/>
          <a:stretch/>
        </p:blipFill>
        <p:spPr bwMode="auto">
          <a:xfrm>
            <a:off x="1078157" y="570234"/>
            <a:ext cx="4099723" cy="397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Oval 8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03584" y="3547847"/>
            <a:ext cx="262024" cy="22527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9084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" y="-1"/>
            <a:ext cx="7143487" cy="514738"/>
          </a:xfrm>
        </p:spPr>
        <p:txBody>
          <a:bodyPr/>
          <a:lstStyle/>
          <a:p>
            <a:r>
              <a:rPr lang="ko-KR" altLang="en-US" sz="2000" dirty="0" smtClean="0"/>
              <a:t>평가계획 열람</a:t>
            </a:r>
            <a:endParaRPr lang="ko-KR" altLang="en-US" sz="2000" dirty="0"/>
          </a:p>
        </p:txBody>
      </p:sp>
      <p:pic>
        <p:nvPicPr>
          <p:cNvPr id="31" name="그림 65" descr="배경-바닥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7252" y="4403702"/>
            <a:ext cx="8988725" cy="23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AutoShape 31"/>
          <p:cNvSpPr>
            <a:spLocks noChangeArrowheads="1"/>
          </p:cNvSpPr>
          <p:nvPr/>
        </p:nvSpPr>
        <p:spPr bwMode="auto">
          <a:xfrm>
            <a:off x="229314" y="832254"/>
            <a:ext cx="5805218" cy="3683254"/>
          </a:xfrm>
          <a:prstGeom prst="roundRect">
            <a:avLst>
              <a:gd name="adj" fmla="val 7829"/>
            </a:avLst>
          </a:prstGeom>
          <a:solidFill>
            <a:schemeClr val="bg1"/>
          </a:solidFill>
          <a:ln w="28575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38" name="모서리가 둥근 직사각형 118"/>
          <p:cNvPicPr>
            <a:picLocks noChangeArrowheads="1"/>
          </p:cNvPicPr>
          <p:nvPr/>
        </p:nvPicPr>
        <p:blipFill>
          <a:blip r:embed="rId6" cstate="print"/>
          <a:srcRect b="41057"/>
          <a:stretch>
            <a:fillRect/>
          </a:stretch>
        </p:blipFill>
        <p:spPr bwMode="auto">
          <a:xfrm>
            <a:off x="6215555" y="1043208"/>
            <a:ext cx="2579577" cy="359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그룹 64"/>
          <p:cNvGrpSpPr/>
          <p:nvPr/>
        </p:nvGrpSpPr>
        <p:grpSpPr>
          <a:xfrm>
            <a:off x="5854292" y="2111550"/>
            <a:ext cx="464611" cy="239117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0" name="그룹 59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45" name="막힌 원호 44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타원 45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" name="타원 46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1" name="그룹 60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42" name="막힌 원호 41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타원 42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타원 43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8" name="그룹 85"/>
          <p:cNvGrpSpPr/>
          <p:nvPr/>
        </p:nvGrpSpPr>
        <p:grpSpPr>
          <a:xfrm>
            <a:off x="5854292" y="2842053"/>
            <a:ext cx="464611" cy="239117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9" name="그룹 86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54" name="막힌 원호 53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" name="타원 54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타원 55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0" name="그룹 87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51" name="막힌 원호 50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타원 51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타원 52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58" name="Text Box 8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29102" y="1453694"/>
            <a:ext cx="2265908" cy="260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1. 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관리자가 평가계획을 진행하면 해당페이지에서 확정된 평가계획서를 열람할 수 있습니다</a:t>
            </a:r>
            <a:r>
              <a:rPr lang="en-US" altLang="ko-KR" sz="1200" dirty="0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..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2. 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신청기관에서 </a:t>
            </a:r>
            <a:r>
              <a:rPr lang="ko-KR" altLang="en-US" sz="1200" dirty="0" err="1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그외에</a:t>
            </a:r>
            <a:r>
              <a:rPr lang="ko-KR" altLang="en-US" sz="1200" dirty="0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 별도로 공문을 수정하거나 추가 공문을 보내야 할 때는 </a:t>
            </a:r>
            <a:r>
              <a:rPr lang="en-US" altLang="ko-KR" sz="1200" dirty="0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[</a:t>
            </a:r>
            <a:r>
              <a:rPr lang="ko-KR" altLang="en-US" sz="1200" dirty="0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서명한 공문 업로드</a:t>
            </a:r>
            <a:r>
              <a:rPr lang="en-US" altLang="ko-KR" sz="1200" dirty="0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] </a:t>
            </a:r>
            <a:r>
              <a:rPr lang="ko-KR" altLang="en-US" sz="1200" dirty="0" smtClean="0">
                <a:solidFill>
                  <a:srgbClr val="000000"/>
                </a:solidFill>
                <a:latin typeface="서울남산체 B" pitchFamily="18" charset="-127"/>
                <a:ea typeface="서울남산체 B" pitchFamily="18" charset="-127"/>
              </a:rPr>
              <a:t>버튼을 눌러 활용하세요</a:t>
            </a:r>
            <a:endParaRPr lang="en-US" altLang="ko-KR" sz="1200" dirty="0" smtClean="0">
              <a:solidFill>
                <a:srgbClr val="000000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29" y="871150"/>
            <a:ext cx="4065696" cy="3596343"/>
          </a:xfrm>
          <a:prstGeom prst="rect">
            <a:avLst/>
          </a:prstGeom>
        </p:spPr>
      </p:pic>
      <p:sp>
        <p:nvSpPr>
          <p:cNvPr id="60" name="Oval 8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06105" y="2175592"/>
            <a:ext cx="262024" cy="22527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1</a:t>
            </a:r>
          </a:p>
        </p:txBody>
      </p:sp>
      <p:sp>
        <p:nvSpPr>
          <p:cNvPr id="61" name="Oval 8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654060" y="2173986"/>
            <a:ext cx="262024" cy="22527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2</a:t>
            </a:r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62500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" y="-1"/>
            <a:ext cx="7143487" cy="514738"/>
          </a:xfrm>
        </p:spPr>
        <p:txBody>
          <a:bodyPr/>
          <a:lstStyle/>
          <a:p>
            <a:r>
              <a:rPr lang="ko-KR" altLang="en-US" sz="2000" dirty="0" smtClean="0"/>
              <a:t>평가 완료</a:t>
            </a:r>
            <a:endParaRPr lang="ko-KR" altLang="en-US" sz="2000" dirty="0"/>
          </a:p>
        </p:txBody>
      </p:sp>
      <p:pic>
        <p:nvPicPr>
          <p:cNvPr id="31" name="그림 65" descr="배경-바닥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8362" y="4762545"/>
            <a:ext cx="8789158" cy="27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AutoShape 31"/>
          <p:cNvSpPr>
            <a:spLocks noChangeArrowheads="1"/>
          </p:cNvSpPr>
          <p:nvPr/>
        </p:nvSpPr>
        <p:spPr bwMode="auto">
          <a:xfrm>
            <a:off x="459453" y="593266"/>
            <a:ext cx="5676331" cy="4299800"/>
          </a:xfrm>
          <a:prstGeom prst="roundRect">
            <a:avLst>
              <a:gd name="adj" fmla="val 7829"/>
            </a:avLst>
          </a:prstGeom>
          <a:solidFill>
            <a:schemeClr val="bg1"/>
          </a:solidFill>
          <a:ln w="28575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38" name="모서리가 둥근 직사각형 118"/>
          <p:cNvPicPr>
            <a:picLocks noChangeArrowheads="1"/>
          </p:cNvPicPr>
          <p:nvPr/>
        </p:nvPicPr>
        <p:blipFill>
          <a:blip r:embed="rId7" cstate="print"/>
          <a:srcRect b="41057"/>
          <a:stretch>
            <a:fillRect/>
          </a:stretch>
        </p:blipFill>
        <p:spPr bwMode="auto">
          <a:xfrm>
            <a:off x="6312789" y="839532"/>
            <a:ext cx="2522306" cy="42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그룹 64"/>
          <p:cNvGrpSpPr/>
          <p:nvPr/>
        </p:nvGrpSpPr>
        <p:grpSpPr>
          <a:xfrm>
            <a:off x="5959547" y="2086706"/>
            <a:ext cx="454296" cy="279144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0" name="그룹 59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45" name="막힌 원호 44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타원 45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" name="타원 46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1" name="그룹 60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42" name="막힌 원호 41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타원 42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타원 43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8" name="그룹 85"/>
          <p:cNvGrpSpPr/>
          <p:nvPr/>
        </p:nvGrpSpPr>
        <p:grpSpPr>
          <a:xfrm>
            <a:off x="5959547" y="2939489"/>
            <a:ext cx="454296" cy="279144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9" name="그룹 86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54" name="막힌 원호 53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" name="타원 54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타원 55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0" name="그룹 87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51" name="막힌 원호 50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타원 51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타원 52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58" name="Text Box 8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450888" y="868530"/>
            <a:ext cx="2215600" cy="380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1. 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평가가 완료된 다음 </a:t>
            </a:r>
            <a:r>
              <a:rPr lang="ko-KR" altLang="en-US" sz="1200" dirty="0" err="1" smtClean="0">
                <a:solidFill>
                  <a:srgbClr val="000000"/>
                </a:solidFill>
                <a:latin typeface="+mn-ea"/>
                <a:ea typeface="+mn-ea"/>
              </a:rPr>
              <a:t>표준실에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 따라 각각의 평가표를 확인하실 수 있습니다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  <a:endParaRPr lang="en-US" altLang="ko-KR" sz="12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2.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최종적인 환경평가 보고서를 확인하실 경우 클릭합니다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  <a:endParaRPr lang="en-US" altLang="ko-KR" sz="12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3. 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환경평가비용 지원 신청서를 작성할 때 클릭합니다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. 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이때 지원신청서는 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[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정회원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]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의 경우에만 가능하며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, [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준회원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]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의 경우는 설문조사만 작성 후 평과 과정을 종료합니다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t="11130" r="55668" b="6584"/>
          <a:stretch/>
        </p:blipFill>
        <p:spPr bwMode="auto">
          <a:xfrm>
            <a:off x="785004" y="786147"/>
            <a:ext cx="4502990" cy="391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Oval 8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56071" y="840125"/>
            <a:ext cx="262024" cy="22527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1</a:t>
            </a:r>
          </a:p>
        </p:txBody>
      </p:sp>
      <p:sp>
        <p:nvSpPr>
          <p:cNvPr id="34" name="Oval 8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47754" y="2365850"/>
            <a:ext cx="262024" cy="22527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2</a:t>
            </a:r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/>
            </a:endParaRPr>
          </a:p>
        </p:txBody>
      </p:sp>
      <p:sp>
        <p:nvSpPr>
          <p:cNvPr id="35" name="Oval 8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692788" y="2581838"/>
            <a:ext cx="262024" cy="22527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3</a:t>
            </a:r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764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000" dirty="0" smtClean="0"/>
              <a:t>매뉴얼 소개  </a:t>
            </a:r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1817" y="567113"/>
            <a:ext cx="9190417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ko-KR" altLang="en-US" sz="1600" b="1" dirty="0" smtClean="0"/>
              <a:t>정의 </a:t>
            </a:r>
            <a:endParaRPr lang="en-US" altLang="ko-KR" sz="1600" b="1" dirty="0" smtClean="0"/>
          </a:p>
          <a:p>
            <a:r>
              <a:rPr lang="en-US" altLang="ko-KR" sz="1500" dirty="0"/>
              <a:t> </a:t>
            </a:r>
            <a:r>
              <a:rPr lang="en-US" altLang="ko-KR" sz="1500" dirty="0" smtClean="0"/>
              <a:t>      </a:t>
            </a:r>
            <a:r>
              <a:rPr lang="ko-KR" altLang="ko-KR" sz="1500" dirty="0" smtClean="0">
                <a:latin typeface="+mn-ea"/>
              </a:rPr>
              <a:t>본 </a:t>
            </a:r>
            <a:r>
              <a:rPr lang="ko-KR" altLang="ko-KR" sz="1500" dirty="0">
                <a:latin typeface="+mn-ea"/>
              </a:rPr>
              <a:t>매뉴얼은 </a:t>
            </a:r>
            <a:r>
              <a:rPr lang="ko-KR" altLang="en-US" sz="1500" dirty="0" smtClean="0">
                <a:latin typeface="+mn-ea"/>
              </a:rPr>
              <a:t>환경평가시스템 </a:t>
            </a:r>
            <a:r>
              <a:rPr lang="ko-KR" altLang="ko-KR" sz="1500" dirty="0" smtClean="0">
                <a:latin typeface="+mn-ea"/>
              </a:rPr>
              <a:t>대한 </a:t>
            </a:r>
            <a:r>
              <a:rPr lang="ko-KR" altLang="ko-KR" sz="1500" dirty="0">
                <a:latin typeface="+mn-ea"/>
              </a:rPr>
              <a:t>매뉴얼 중 </a:t>
            </a:r>
            <a:r>
              <a:rPr lang="ko-KR" altLang="en-US" sz="1500" dirty="0" smtClean="0">
                <a:latin typeface="+mn-ea"/>
              </a:rPr>
              <a:t>신청기관 </a:t>
            </a:r>
            <a:r>
              <a:rPr lang="ko-KR" altLang="ko-KR" sz="1500" dirty="0" smtClean="0">
                <a:latin typeface="+mn-ea"/>
              </a:rPr>
              <a:t>사용자를 </a:t>
            </a:r>
            <a:r>
              <a:rPr lang="ko-KR" altLang="ko-KR" sz="1500" dirty="0">
                <a:latin typeface="+mn-ea"/>
              </a:rPr>
              <a:t>위한 </a:t>
            </a:r>
            <a:r>
              <a:rPr lang="en-US" altLang="ko-KR" sz="1500" dirty="0" smtClean="0">
                <a:latin typeface="+mn-ea"/>
              </a:rPr>
              <a:t> </a:t>
            </a:r>
            <a:r>
              <a:rPr lang="ko-KR" altLang="ko-KR" sz="1500" dirty="0" smtClean="0">
                <a:latin typeface="+mn-ea"/>
              </a:rPr>
              <a:t>매뉴얼로써</a:t>
            </a:r>
            <a:r>
              <a:rPr lang="en-US" altLang="ko-KR" sz="1500" dirty="0" smtClean="0">
                <a:latin typeface="+mn-ea"/>
              </a:rPr>
              <a:t>   </a:t>
            </a:r>
          </a:p>
          <a:p>
            <a:r>
              <a:rPr lang="en-US" altLang="ko-KR" sz="1500" dirty="0">
                <a:latin typeface="+mn-ea"/>
              </a:rPr>
              <a:t> </a:t>
            </a:r>
            <a:r>
              <a:rPr lang="en-US" altLang="ko-KR" sz="1500" dirty="0" smtClean="0">
                <a:latin typeface="+mn-ea"/>
              </a:rPr>
              <a:t>   </a:t>
            </a:r>
            <a:r>
              <a:rPr lang="ko-KR" altLang="en-US" sz="1500" dirty="0" smtClean="0">
                <a:latin typeface="+mn-ea"/>
              </a:rPr>
              <a:t>환경평가업무처리시스템 의 신청기관 </a:t>
            </a:r>
            <a:r>
              <a:rPr lang="ko-KR" altLang="ko-KR" sz="1500" dirty="0" smtClean="0">
                <a:latin typeface="+mn-ea"/>
              </a:rPr>
              <a:t>사용자들이 </a:t>
            </a:r>
            <a:r>
              <a:rPr lang="ko-KR" altLang="ko-KR" sz="1500" dirty="0">
                <a:latin typeface="+mn-ea"/>
              </a:rPr>
              <a:t>해야 할 </a:t>
            </a:r>
            <a:r>
              <a:rPr lang="ko-KR" altLang="ko-KR" sz="1500" dirty="0" smtClean="0">
                <a:latin typeface="+mn-ea"/>
              </a:rPr>
              <a:t>업무</a:t>
            </a:r>
            <a:r>
              <a:rPr lang="ko-KR" altLang="en-US" sz="1500" dirty="0" smtClean="0">
                <a:latin typeface="+mn-ea"/>
              </a:rPr>
              <a:t>와 이에 대하여</a:t>
            </a:r>
            <a:r>
              <a:rPr lang="ko-KR" altLang="ko-KR" sz="1500" dirty="0" smtClean="0">
                <a:latin typeface="+mn-ea"/>
              </a:rPr>
              <a:t> </a:t>
            </a:r>
            <a:r>
              <a:rPr lang="ko-KR" altLang="ko-KR" sz="1500" dirty="0">
                <a:latin typeface="+mn-ea"/>
              </a:rPr>
              <a:t>시스템의 활용 절차를 </a:t>
            </a:r>
            <a:r>
              <a:rPr lang="en-US" altLang="ko-KR" sz="1500" dirty="0" smtClean="0">
                <a:latin typeface="+mn-ea"/>
              </a:rPr>
              <a:t>    </a:t>
            </a:r>
          </a:p>
          <a:p>
            <a:r>
              <a:rPr lang="en-US" altLang="ko-KR" sz="1500" dirty="0">
                <a:latin typeface="+mn-ea"/>
              </a:rPr>
              <a:t> </a:t>
            </a:r>
            <a:r>
              <a:rPr lang="en-US" altLang="ko-KR" sz="1500" dirty="0" smtClean="0">
                <a:latin typeface="+mn-ea"/>
              </a:rPr>
              <a:t>   </a:t>
            </a:r>
            <a:r>
              <a:rPr lang="ko-KR" altLang="ko-KR" sz="1500" dirty="0" smtClean="0">
                <a:latin typeface="+mn-ea"/>
              </a:rPr>
              <a:t>설명한다</a:t>
            </a:r>
            <a:r>
              <a:rPr lang="en-US" altLang="ko-KR" sz="1500" dirty="0" smtClean="0">
                <a:latin typeface="+mn-ea"/>
              </a:rPr>
              <a:t>. </a:t>
            </a:r>
            <a:r>
              <a:rPr lang="ko-KR" altLang="ko-KR" sz="1500" dirty="0" smtClean="0">
                <a:latin typeface="+mn-ea"/>
              </a:rPr>
              <a:t>본 매뉴얼</a:t>
            </a:r>
            <a:r>
              <a:rPr lang="ko-KR" altLang="en-US" sz="1500" dirty="0" smtClean="0">
                <a:latin typeface="+mn-ea"/>
              </a:rPr>
              <a:t>은</a:t>
            </a:r>
            <a:r>
              <a:rPr lang="en-US" altLang="ko-KR" sz="1500" dirty="0" smtClean="0">
                <a:latin typeface="+mn-ea"/>
              </a:rPr>
              <a:t> </a:t>
            </a:r>
            <a:r>
              <a:rPr lang="ko-KR" altLang="en-US" sz="1500" dirty="0" smtClean="0">
                <a:latin typeface="+mn-ea"/>
              </a:rPr>
              <a:t>환경평가업무 절차 기준으로 작성 되었다</a:t>
            </a:r>
            <a:r>
              <a:rPr lang="en-US" altLang="ko-KR" sz="1500" dirty="0" smtClean="0">
                <a:latin typeface="+mn-ea"/>
              </a:rPr>
              <a:t>.</a:t>
            </a:r>
          </a:p>
          <a:p>
            <a:endParaRPr lang="en-US" altLang="ko-KR" sz="1500" dirty="0"/>
          </a:p>
          <a:p>
            <a:pPr marL="285750" indent="-285750">
              <a:buFont typeface="Arial" pitchFamily="34" charset="0"/>
              <a:buChar char="•"/>
            </a:pPr>
            <a:r>
              <a:rPr lang="ko-KR" altLang="en-US" sz="1600" b="1" dirty="0" smtClean="0"/>
              <a:t>매뉴얼 구성 </a:t>
            </a:r>
            <a:endParaRPr lang="en-US" altLang="ko-KR" sz="1600" b="1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ko-KR" sz="1600" b="1" dirty="0"/>
          </a:p>
          <a:p>
            <a:pPr marL="285750" indent="-285750">
              <a:buFont typeface="Arial" pitchFamily="34" charset="0"/>
              <a:buChar char="•"/>
            </a:pPr>
            <a:endParaRPr lang="en-US" altLang="ko-KR" sz="1600" b="1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ko-KR" sz="1600" b="1" dirty="0"/>
          </a:p>
          <a:p>
            <a:pPr marL="285750" indent="-285750">
              <a:buFont typeface="Arial" pitchFamily="34" charset="0"/>
              <a:buChar char="•"/>
            </a:pPr>
            <a:endParaRPr lang="en-US" altLang="ko-KR" sz="1600" b="1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ko-KR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sz="1600" b="1" dirty="0"/>
              <a:t>Revision </a:t>
            </a:r>
            <a:r>
              <a:rPr lang="en-US" altLang="ko-KR" sz="1600" b="1" dirty="0" smtClean="0"/>
              <a:t>History</a:t>
            </a:r>
          </a:p>
          <a:p>
            <a:pPr marL="285750" indent="-285750">
              <a:buFont typeface="Arial" pitchFamily="34" charset="0"/>
              <a:buChar char="•"/>
            </a:pPr>
            <a:endParaRPr lang="ko-KR" altLang="ko-KR" sz="1600" b="1" dirty="0" smtClean="0"/>
          </a:p>
          <a:p>
            <a:endParaRPr lang="en-US" altLang="ko-KR" sz="1600" b="1" dirty="0" smtClean="0"/>
          </a:p>
          <a:p>
            <a:endParaRPr lang="en-US" altLang="ko-KR" sz="1400" dirty="0"/>
          </a:p>
          <a:p>
            <a:endParaRPr lang="en-US" altLang="ko-KR" sz="1500" dirty="0" smtClean="0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014149"/>
              </p:ext>
            </p:extLst>
          </p:nvPr>
        </p:nvGraphicFramePr>
        <p:xfrm>
          <a:off x="268406" y="2081949"/>
          <a:ext cx="8643582" cy="741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0596"/>
                <a:gridCol w="6192986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</a:rPr>
                        <a:t>매뉴얼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</a:rPr>
                        <a:t>설  명 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</a:rPr>
                        <a:t>신청기관 사용자 매뉴얼 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</a:rPr>
                        <a:t>신청기관 사용자들이 수행하는 환경평가업무에 대하여 설명한다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016533"/>
              </p:ext>
            </p:extLst>
          </p:nvPr>
        </p:nvGraphicFramePr>
        <p:xfrm>
          <a:off x="270678" y="3640093"/>
          <a:ext cx="8635197" cy="1376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16253"/>
                <a:gridCol w="1415827"/>
                <a:gridCol w="4285397"/>
                <a:gridCol w="1317720"/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돋움"/>
                          <a:cs typeface="Times New Roman"/>
                        </a:rPr>
                        <a:t>Version</a:t>
                      </a:r>
                      <a:endParaRPr lang="ko-KR" sz="16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돋움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돋움"/>
                          <a:cs typeface="Times New Roman"/>
                        </a:rPr>
                        <a:t>Date</a:t>
                      </a:r>
                      <a:endParaRPr lang="ko-KR" sz="16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돋움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o-KR" sz="1600" b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돋움"/>
                          <a:cs typeface="Times New Roman"/>
                        </a:rPr>
                        <a:t>수정내용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ko-K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비고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930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err="1" smtClean="0">
                          <a:solidFill>
                            <a:schemeClr val="tx1"/>
                          </a:solidFill>
                        </a:rPr>
                        <a:t>Ver</a:t>
                      </a: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</a:rPr>
                        <a:t> 1.0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</a:rPr>
                        <a:t>2015. 12. 03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</a:rPr>
                        <a:t>신규</a:t>
                      </a:r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</a:rPr>
                        <a:t>작성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93040"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 err="1" smtClean="0">
                          <a:solidFill>
                            <a:schemeClr val="tx1"/>
                          </a:solidFill>
                        </a:rPr>
                        <a:t>Ver</a:t>
                      </a: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</a:rPr>
                        <a:t> 2.0</a:t>
                      </a:r>
                      <a:endParaRPr lang="ko-KR" alt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</a:rPr>
                        <a:t>2017. 2. 23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</a:rPr>
                        <a:t>QMS</a:t>
                      </a: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</a:rPr>
                        <a:t> K </a:t>
                      </a:r>
                      <a:r>
                        <a:rPr lang="ko-KR" altLang="en-US" sz="1600" baseline="0" dirty="0" smtClean="0">
                          <a:solidFill>
                            <a:schemeClr val="tx1"/>
                          </a:solidFill>
                        </a:rPr>
                        <a:t>평가지원 개정에 따른 매뉴얼 개정 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93040"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 err="1" smtClean="0">
                          <a:solidFill>
                            <a:schemeClr val="tx1"/>
                          </a:solidFill>
                        </a:rPr>
                        <a:t>Ver</a:t>
                      </a: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</a:rPr>
                        <a:t> 3.0</a:t>
                      </a:r>
                      <a:endParaRPr lang="ko-KR" alt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</a:rPr>
                        <a:t>2017.5.10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</a:rPr>
                        <a:t>홈페이지 </a:t>
                      </a:r>
                      <a:r>
                        <a:rPr lang="ko-KR" altLang="en-US" sz="1600" dirty="0" err="1" smtClean="0">
                          <a:solidFill>
                            <a:schemeClr val="tx1"/>
                          </a:solidFill>
                        </a:rPr>
                        <a:t>리뉴얼에</a:t>
                      </a:r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</a:rPr>
                        <a:t> 따른 매뉴얼 개정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42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" y="-1"/>
            <a:ext cx="7143487" cy="514738"/>
          </a:xfrm>
        </p:spPr>
        <p:txBody>
          <a:bodyPr/>
          <a:lstStyle/>
          <a:p>
            <a:r>
              <a:rPr lang="ko-KR" altLang="en-US" sz="2000" dirty="0" smtClean="0"/>
              <a:t>평가 완료</a:t>
            </a:r>
            <a:r>
              <a:rPr lang="en-US" altLang="ko-KR" sz="2000" dirty="0" smtClean="0"/>
              <a:t>-</a:t>
            </a:r>
            <a:r>
              <a:rPr lang="ko-KR" altLang="en-US" sz="2000" dirty="0" smtClean="0"/>
              <a:t>측정 평가표 보기 </a:t>
            </a:r>
            <a:endParaRPr lang="ko-KR" altLang="en-US" sz="2000" dirty="0"/>
          </a:p>
        </p:txBody>
      </p:sp>
      <p:pic>
        <p:nvPicPr>
          <p:cNvPr id="31" name="그림 65" descr="배경-바닥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082" y="4746475"/>
            <a:ext cx="8333568" cy="27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AutoShape 31"/>
          <p:cNvSpPr>
            <a:spLocks noChangeArrowheads="1"/>
          </p:cNvSpPr>
          <p:nvPr/>
        </p:nvSpPr>
        <p:spPr bwMode="auto">
          <a:xfrm>
            <a:off x="651676" y="594488"/>
            <a:ext cx="5382096" cy="4281967"/>
          </a:xfrm>
          <a:prstGeom prst="roundRect">
            <a:avLst>
              <a:gd name="adj" fmla="val 7829"/>
            </a:avLst>
          </a:prstGeom>
          <a:solidFill>
            <a:schemeClr val="bg1"/>
          </a:solidFill>
          <a:ln w="28575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38" name="모서리가 둥근 직사각형 118"/>
          <p:cNvPicPr>
            <a:picLocks noChangeArrowheads="1"/>
          </p:cNvPicPr>
          <p:nvPr/>
        </p:nvPicPr>
        <p:blipFill>
          <a:blip r:embed="rId6" cstate="print"/>
          <a:srcRect b="41057"/>
          <a:stretch>
            <a:fillRect/>
          </a:stretch>
        </p:blipFill>
        <p:spPr bwMode="auto">
          <a:xfrm>
            <a:off x="6201601" y="839732"/>
            <a:ext cx="2391561" cy="4182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그룹 64"/>
          <p:cNvGrpSpPr/>
          <p:nvPr/>
        </p:nvGrpSpPr>
        <p:grpSpPr>
          <a:xfrm>
            <a:off x="5866670" y="2081734"/>
            <a:ext cx="430747" cy="277986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0" name="그룹 59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45" name="막힌 원호 44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타원 45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" name="타원 46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1" name="그룹 60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42" name="막힌 원호 41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타원 42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타원 43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8" name="그룹 85"/>
          <p:cNvGrpSpPr/>
          <p:nvPr/>
        </p:nvGrpSpPr>
        <p:grpSpPr>
          <a:xfrm>
            <a:off x="5866670" y="2930980"/>
            <a:ext cx="430747" cy="277986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9" name="그룹 86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54" name="막힌 원호 53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" name="타원 54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타원 55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0" name="그룹 87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51" name="막힌 원호 50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타원 51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타원 52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59" name="Oval 8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08423" y="4153597"/>
            <a:ext cx="263318" cy="221947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1</a:t>
            </a:r>
          </a:p>
        </p:txBody>
      </p:sp>
      <p:sp>
        <p:nvSpPr>
          <p:cNvPr id="60" name="Text Box 8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92295" y="1205702"/>
            <a:ext cx="2100754" cy="99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1. 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측정된 평가표를 </a:t>
            </a:r>
            <a:r>
              <a:rPr lang="ko-KR" altLang="en-US" sz="1200" dirty="0" err="1" smtClean="0">
                <a:solidFill>
                  <a:srgbClr val="000000"/>
                </a:solidFill>
                <a:latin typeface="+mn-ea"/>
                <a:ea typeface="+mn-ea"/>
              </a:rPr>
              <a:t>표준실별로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 확인하고 인쇄하실 수 있습니다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t="11130" r="55668" b="6584"/>
          <a:stretch/>
        </p:blipFill>
        <p:spPr bwMode="auto">
          <a:xfrm>
            <a:off x="862362" y="832438"/>
            <a:ext cx="4502990" cy="391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10407" r="17759" b="6514"/>
          <a:stretch/>
        </p:blipFill>
        <p:spPr bwMode="auto">
          <a:xfrm>
            <a:off x="929462" y="1002819"/>
            <a:ext cx="4435890" cy="34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8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56071" y="1021271"/>
            <a:ext cx="262024" cy="22527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64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" y="-1"/>
            <a:ext cx="7143487" cy="514738"/>
          </a:xfrm>
        </p:spPr>
        <p:txBody>
          <a:bodyPr/>
          <a:lstStyle/>
          <a:p>
            <a:r>
              <a:rPr lang="ko-KR" altLang="en-US" sz="2000" dirty="0" smtClean="0"/>
              <a:t>평가 완료 </a:t>
            </a:r>
            <a:r>
              <a:rPr lang="en-US" altLang="ko-KR" sz="2000" dirty="0" smtClean="0"/>
              <a:t>– </a:t>
            </a:r>
            <a:r>
              <a:rPr lang="ko-KR" altLang="en-US" sz="2000" dirty="0" smtClean="0"/>
              <a:t>평가 보고서 보기 </a:t>
            </a:r>
            <a:endParaRPr lang="ko-KR" altLang="en-US" sz="2000" dirty="0"/>
          </a:p>
        </p:txBody>
      </p:sp>
      <p:pic>
        <p:nvPicPr>
          <p:cNvPr id="31" name="그림 65" descr="배경-바닥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081" y="4698465"/>
            <a:ext cx="8434316" cy="26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AutoShape 31"/>
          <p:cNvSpPr>
            <a:spLocks noChangeArrowheads="1"/>
          </p:cNvSpPr>
          <p:nvPr/>
        </p:nvSpPr>
        <p:spPr bwMode="auto">
          <a:xfrm>
            <a:off x="654439" y="645509"/>
            <a:ext cx="5447162" cy="4179835"/>
          </a:xfrm>
          <a:prstGeom prst="roundRect">
            <a:avLst>
              <a:gd name="adj" fmla="val 7829"/>
            </a:avLst>
          </a:prstGeom>
          <a:solidFill>
            <a:schemeClr val="bg1"/>
          </a:solidFill>
          <a:ln w="28575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38" name="모서리가 둥근 직사각형 118"/>
          <p:cNvPicPr>
            <a:picLocks noChangeArrowheads="1"/>
          </p:cNvPicPr>
          <p:nvPr/>
        </p:nvPicPr>
        <p:blipFill>
          <a:blip r:embed="rId5" cstate="print"/>
          <a:srcRect b="41057"/>
          <a:stretch>
            <a:fillRect/>
          </a:stretch>
        </p:blipFill>
        <p:spPr bwMode="auto">
          <a:xfrm>
            <a:off x="6271459" y="884904"/>
            <a:ext cx="2420473" cy="40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그룹 64"/>
          <p:cNvGrpSpPr/>
          <p:nvPr/>
        </p:nvGrpSpPr>
        <p:grpSpPr>
          <a:xfrm>
            <a:off x="5932479" y="2097282"/>
            <a:ext cx="435955" cy="271355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0" name="그룹 59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45" name="막힌 원호 44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타원 45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" name="타원 46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1" name="그룹 60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42" name="막힌 원호 41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타원 42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타원 43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8" name="그룹 85"/>
          <p:cNvGrpSpPr/>
          <p:nvPr/>
        </p:nvGrpSpPr>
        <p:grpSpPr>
          <a:xfrm>
            <a:off x="5932479" y="2926272"/>
            <a:ext cx="435955" cy="271355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9" name="그룹 86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54" name="막힌 원호 53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" name="타원 54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타원 55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0" name="그룹 87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51" name="막힌 원호 50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타원 51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타원 52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58" name="Text Box 8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65667" y="1242144"/>
            <a:ext cx="2126150" cy="16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1. 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최종 확인된 환경평가 보고서를 확인하고 출력할 수 있습니다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하단에 평가사가 </a:t>
            </a:r>
            <a:r>
              <a:rPr lang="ko-KR" altLang="en-US" sz="1200" dirty="0" err="1" smtClean="0">
                <a:solidFill>
                  <a:srgbClr val="000000"/>
                </a:solidFill>
                <a:latin typeface="+mn-ea"/>
                <a:ea typeface="+mn-ea"/>
              </a:rPr>
              <a:t>업로드한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 서명한 보고서 파일을 여신 다음 출력 합니다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  <a:endParaRPr lang="en-US" altLang="ko-KR" sz="12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5" r="39697" b="18216"/>
          <a:stretch/>
        </p:blipFill>
        <p:spPr bwMode="auto">
          <a:xfrm>
            <a:off x="1269441" y="870559"/>
            <a:ext cx="3883301" cy="332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Oval 8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46917" y="3631081"/>
            <a:ext cx="266501" cy="216653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64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" y="-1"/>
            <a:ext cx="7143487" cy="514738"/>
          </a:xfrm>
        </p:spPr>
        <p:txBody>
          <a:bodyPr/>
          <a:lstStyle/>
          <a:p>
            <a:r>
              <a:rPr lang="ko-KR" altLang="en-US" sz="2000" dirty="0" smtClean="0"/>
              <a:t>평가 완료 </a:t>
            </a:r>
            <a:r>
              <a:rPr lang="en-US" altLang="ko-KR" sz="2000" dirty="0" smtClean="0"/>
              <a:t>– </a:t>
            </a:r>
            <a:r>
              <a:rPr lang="ko-KR" altLang="en-US" sz="2000" dirty="0" smtClean="0"/>
              <a:t>평가 설문조사 </a:t>
            </a:r>
            <a:endParaRPr lang="ko-KR" altLang="en-US" sz="2000" dirty="0"/>
          </a:p>
        </p:txBody>
      </p:sp>
      <p:pic>
        <p:nvPicPr>
          <p:cNvPr id="31" name="그림 65" descr="배경-바닥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967" y="4820929"/>
            <a:ext cx="8251683" cy="27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AutoShape 31"/>
          <p:cNvSpPr>
            <a:spLocks noChangeArrowheads="1"/>
          </p:cNvSpPr>
          <p:nvPr/>
        </p:nvSpPr>
        <p:spPr bwMode="auto">
          <a:xfrm>
            <a:off x="731315" y="643209"/>
            <a:ext cx="5329212" cy="4308506"/>
          </a:xfrm>
          <a:prstGeom prst="roundRect">
            <a:avLst>
              <a:gd name="adj" fmla="val 7829"/>
            </a:avLst>
          </a:prstGeom>
          <a:solidFill>
            <a:schemeClr val="bg1"/>
          </a:solidFill>
          <a:ln w="28575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38" name="모서리가 둥근 직사각형 118"/>
          <p:cNvPicPr>
            <a:picLocks noChangeArrowheads="1"/>
          </p:cNvPicPr>
          <p:nvPr/>
        </p:nvPicPr>
        <p:blipFill>
          <a:blip r:embed="rId5" cstate="print"/>
          <a:srcRect b="41057"/>
          <a:stretch>
            <a:fillRect/>
          </a:stretch>
        </p:blipFill>
        <p:spPr bwMode="auto">
          <a:xfrm>
            <a:off x="6226707" y="889973"/>
            <a:ext cx="2368062" cy="420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그룹 64"/>
          <p:cNvGrpSpPr/>
          <p:nvPr/>
        </p:nvGrpSpPr>
        <p:grpSpPr>
          <a:xfrm>
            <a:off x="5895067" y="2139673"/>
            <a:ext cx="426515" cy="279709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0" name="그룹 59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45" name="막힌 원호 44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타원 45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" name="타원 46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1" name="그룹 60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42" name="막힌 원호 41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타원 42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타원 43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8" name="그룹 85"/>
          <p:cNvGrpSpPr/>
          <p:nvPr/>
        </p:nvGrpSpPr>
        <p:grpSpPr>
          <a:xfrm>
            <a:off x="5895067" y="2994182"/>
            <a:ext cx="426515" cy="279709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9" name="그룹 86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54" name="막힌 원호 53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" name="타원 54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타원 55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0" name="그룹 87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51" name="막힌 원호 50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타원 51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타원 52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5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2" t="9510" r="24575" b="9336"/>
          <a:stretch/>
        </p:blipFill>
        <p:spPr bwMode="auto">
          <a:xfrm>
            <a:off x="1446735" y="917792"/>
            <a:ext cx="4054044" cy="374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Oval 8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56061" y="4224376"/>
            <a:ext cx="260730" cy="223322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1</a:t>
            </a:r>
          </a:p>
        </p:txBody>
      </p:sp>
      <p:sp>
        <p:nvSpPr>
          <p:cNvPr id="60" name="Text Box 8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514544" y="1258211"/>
            <a:ext cx="2080112" cy="18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1. 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[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준회원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]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의 경우 평가 설문조사서를 작성 후 평가 과정이 종료되며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, [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정회원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]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의 경우 설문조사서 작성 완료 후 바로 환경평가지원 신청서를 작성하실 수 있습니다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4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" y="-1"/>
            <a:ext cx="7143487" cy="514738"/>
          </a:xfrm>
        </p:spPr>
        <p:txBody>
          <a:bodyPr/>
          <a:lstStyle/>
          <a:p>
            <a:r>
              <a:rPr lang="ko-KR" altLang="en-US" sz="2000" dirty="0"/>
              <a:t>평가 완료 </a:t>
            </a:r>
            <a:r>
              <a:rPr lang="en-US" altLang="ko-KR" sz="2000" dirty="0"/>
              <a:t>– </a:t>
            </a:r>
            <a:r>
              <a:rPr lang="ko-KR" altLang="en-US" sz="2000" dirty="0"/>
              <a:t>환경평가비용 지원신청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382137" y="614781"/>
            <a:ext cx="8502555" cy="4319339"/>
            <a:chOff x="0" y="1125538"/>
            <a:chExt cx="9144000" cy="5732462"/>
          </a:xfrm>
        </p:grpSpPr>
        <p:pic>
          <p:nvPicPr>
            <p:cNvPr id="31" name="그림 65" descr="배경-바닥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6500813"/>
              <a:ext cx="9144000" cy="357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AutoShape 31"/>
            <p:cNvSpPr>
              <a:spLocks noChangeArrowheads="1"/>
            </p:cNvSpPr>
            <p:nvPr/>
          </p:nvSpPr>
          <p:spPr bwMode="auto">
            <a:xfrm>
              <a:off x="250825" y="1125538"/>
              <a:ext cx="5905500" cy="5543550"/>
            </a:xfrm>
            <a:prstGeom prst="roundRect">
              <a:avLst>
                <a:gd name="adj" fmla="val 7829"/>
              </a:avLst>
            </a:prstGeom>
            <a:solidFill>
              <a:schemeClr val="bg1"/>
            </a:solidFill>
            <a:ln w="28575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pic>
          <p:nvPicPr>
            <p:cNvPr id="38" name="모서리가 둥근 직사각형 118"/>
            <p:cNvPicPr>
              <a:picLocks noChangeArrowheads="1"/>
            </p:cNvPicPr>
            <p:nvPr/>
          </p:nvPicPr>
          <p:blipFill>
            <a:blip r:embed="rId6" cstate="print"/>
            <a:srcRect b="41057"/>
            <a:stretch>
              <a:fillRect/>
            </a:stretch>
          </p:blipFill>
          <p:spPr bwMode="auto">
            <a:xfrm>
              <a:off x="6340475" y="1443038"/>
              <a:ext cx="2624138" cy="5414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9" name="그룹 64"/>
            <p:cNvGrpSpPr/>
            <p:nvPr/>
          </p:nvGrpSpPr>
          <p:grpSpPr>
            <a:xfrm>
              <a:off x="5972972" y="3050967"/>
              <a:ext cx="472637" cy="359888"/>
              <a:chOff x="5494564" y="3461156"/>
              <a:chExt cx="499836" cy="4377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0" name="그룹 59"/>
              <p:cNvGrpSpPr/>
              <p:nvPr/>
            </p:nvGrpSpPr>
            <p:grpSpPr>
              <a:xfrm>
                <a:off x="5494564" y="3461156"/>
                <a:ext cx="499836" cy="323444"/>
                <a:chOff x="5494564" y="3461156"/>
                <a:chExt cx="499836" cy="323444"/>
              </a:xfrm>
            </p:grpSpPr>
            <p:sp>
              <p:nvSpPr>
                <p:cNvPr id="45" name="막힌 원호 44"/>
                <p:cNvSpPr/>
                <p:nvPr/>
              </p:nvSpPr>
              <p:spPr>
                <a:xfrm>
                  <a:off x="5520705" y="3461156"/>
                  <a:ext cx="425680" cy="323444"/>
                </a:xfrm>
                <a:prstGeom prst="blockArc">
                  <a:avLst>
                    <a:gd name="adj1" fmla="val 12115027"/>
                    <a:gd name="adj2" fmla="val 20339554"/>
                    <a:gd name="adj3" fmla="val 7062"/>
                  </a:avLst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타원 45"/>
                <p:cNvSpPr/>
                <p:nvPr/>
              </p:nvSpPr>
              <p:spPr>
                <a:xfrm>
                  <a:off x="5494564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>
                  <a:off x="5902918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41" name="그룹 60"/>
              <p:cNvGrpSpPr/>
              <p:nvPr/>
            </p:nvGrpSpPr>
            <p:grpSpPr>
              <a:xfrm>
                <a:off x="5494564" y="3575456"/>
                <a:ext cx="499836" cy="323444"/>
                <a:chOff x="5494564" y="3461156"/>
                <a:chExt cx="499836" cy="323444"/>
              </a:xfrm>
            </p:grpSpPr>
            <p:sp>
              <p:nvSpPr>
                <p:cNvPr id="42" name="막힌 원호 41"/>
                <p:cNvSpPr/>
                <p:nvPr/>
              </p:nvSpPr>
              <p:spPr>
                <a:xfrm>
                  <a:off x="5520705" y="3461156"/>
                  <a:ext cx="425680" cy="323444"/>
                </a:xfrm>
                <a:prstGeom prst="blockArc">
                  <a:avLst>
                    <a:gd name="adj1" fmla="val 12115027"/>
                    <a:gd name="adj2" fmla="val 20339554"/>
                    <a:gd name="adj3" fmla="val 7062"/>
                  </a:avLst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3" name="타원 42"/>
                <p:cNvSpPr/>
                <p:nvPr/>
              </p:nvSpPr>
              <p:spPr>
                <a:xfrm>
                  <a:off x="5494564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4" name="타원 43"/>
                <p:cNvSpPr/>
                <p:nvPr/>
              </p:nvSpPr>
              <p:spPr>
                <a:xfrm>
                  <a:off x="5902918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48" name="그룹 85"/>
            <p:cNvGrpSpPr/>
            <p:nvPr/>
          </p:nvGrpSpPr>
          <p:grpSpPr>
            <a:xfrm>
              <a:off x="5972972" y="4150424"/>
              <a:ext cx="472637" cy="359888"/>
              <a:chOff x="5494564" y="3461156"/>
              <a:chExt cx="499836" cy="4377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9" name="그룹 86"/>
              <p:cNvGrpSpPr/>
              <p:nvPr/>
            </p:nvGrpSpPr>
            <p:grpSpPr>
              <a:xfrm>
                <a:off x="5494564" y="3461156"/>
                <a:ext cx="499836" cy="323444"/>
                <a:chOff x="5494564" y="3461156"/>
                <a:chExt cx="499836" cy="323444"/>
              </a:xfrm>
            </p:grpSpPr>
            <p:sp>
              <p:nvSpPr>
                <p:cNvPr id="54" name="막힌 원호 53"/>
                <p:cNvSpPr/>
                <p:nvPr/>
              </p:nvSpPr>
              <p:spPr>
                <a:xfrm>
                  <a:off x="5520705" y="3461156"/>
                  <a:ext cx="425680" cy="323444"/>
                </a:xfrm>
                <a:prstGeom prst="blockArc">
                  <a:avLst>
                    <a:gd name="adj1" fmla="val 12115027"/>
                    <a:gd name="adj2" fmla="val 20339554"/>
                    <a:gd name="adj3" fmla="val 7062"/>
                  </a:avLst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>
                  <a:off x="5494564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>
                  <a:off x="5902918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50" name="그룹 87"/>
              <p:cNvGrpSpPr/>
              <p:nvPr/>
            </p:nvGrpSpPr>
            <p:grpSpPr>
              <a:xfrm>
                <a:off x="5494564" y="3575456"/>
                <a:ext cx="499836" cy="323444"/>
                <a:chOff x="5494564" y="3461156"/>
                <a:chExt cx="499836" cy="323444"/>
              </a:xfrm>
            </p:grpSpPr>
            <p:sp>
              <p:nvSpPr>
                <p:cNvPr id="51" name="막힌 원호 50"/>
                <p:cNvSpPr/>
                <p:nvPr/>
              </p:nvSpPr>
              <p:spPr>
                <a:xfrm>
                  <a:off x="5520705" y="3461156"/>
                  <a:ext cx="425680" cy="323444"/>
                </a:xfrm>
                <a:prstGeom prst="blockArc">
                  <a:avLst>
                    <a:gd name="adj1" fmla="val 12115027"/>
                    <a:gd name="adj2" fmla="val 20339554"/>
                    <a:gd name="adj3" fmla="val 7062"/>
                  </a:avLst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2" name="타원 51"/>
                <p:cNvSpPr/>
                <p:nvPr/>
              </p:nvSpPr>
              <p:spPr>
                <a:xfrm>
                  <a:off x="5494564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" name="타원 52"/>
                <p:cNvSpPr/>
                <p:nvPr/>
              </p:nvSpPr>
              <p:spPr>
                <a:xfrm>
                  <a:off x="5902918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pic>
          <p:nvPicPr>
            <p:cNvPr id="57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37" t="6703" r="17759" b="5809"/>
            <a:stretch/>
          </p:blipFill>
          <p:spPr bwMode="auto">
            <a:xfrm>
              <a:off x="548828" y="1196752"/>
              <a:ext cx="5103292" cy="5397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1" t="9510" r="23712" b="9512"/>
            <a:stretch/>
          </p:blipFill>
          <p:spPr bwMode="auto">
            <a:xfrm>
              <a:off x="721618" y="1268760"/>
              <a:ext cx="4757712" cy="4964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Oval 85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2699792" y="3205167"/>
              <a:ext cx="288925" cy="287338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1425" tIns="45713" rIns="91425" bIns="45713" anchor="ctr"/>
            <a:lstStyle/>
            <a:p>
              <a:pPr marL="0" marR="0" lvl="0" indent="0" algn="ctr" defTabSz="914400" eaLnBrk="0" fontAlgn="auto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1</a:t>
              </a:r>
            </a:p>
          </p:txBody>
        </p:sp>
        <p:sp>
          <p:nvSpPr>
            <p:cNvPr id="60" name="Text Box 86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483306" y="1554570"/>
              <a:ext cx="2305050" cy="4656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5" tIns="45713" rIns="91425" bIns="45713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l" eaLnBrk="1" latinLnBrk="0" hangingPunct="1">
                <a:lnSpc>
                  <a:spcPct val="110000"/>
                </a:lnSpc>
                <a:spcBef>
                  <a:spcPct val="50000"/>
                </a:spcBef>
              </a:pPr>
              <a:r>
                <a:rPr lang="en-US" altLang="ko-KR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1. </a:t>
              </a:r>
            </a:p>
            <a:p>
              <a:pPr algn="l" eaLnBrk="1" latinLnBrk="0" hangingPunct="1">
                <a:lnSpc>
                  <a:spcPct val="110000"/>
                </a:lnSpc>
                <a:spcBef>
                  <a:spcPct val="50000"/>
                </a:spcBef>
              </a:pPr>
              <a:r>
                <a:rPr lang="en-US" altLang="ko-KR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[</a:t>
              </a: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준회원</a:t>
              </a:r>
              <a:r>
                <a:rPr lang="en-US" altLang="ko-KR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]</a:t>
              </a: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의 경우 평가 설문조사서를 작성 후 평가 과정이 종료되며</a:t>
              </a:r>
              <a:r>
                <a:rPr lang="en-US" altLang="ko-KR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, [</a:t>
              </a: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정회원</a:t>
              </a:r>
              <a:r>
                <a:rPr lang="en-US" altLang="ko-KR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]</a:t>
              </a: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의 경우 설문조사서 작성 완료 후 바로 환경평가지원 신청서를 작성하실 수 있습니다</a:t>
              </a:r>
              <a:r>
                <a:rPr lang="en-US" altLang="ko-KR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.</a:t>
              </a:r>
            </a:p>
            <a:p>
              <a:pPr algn="l" eaLnBrk="1" latinLnBrk="0" hangingPunct="1">
                <a:lnSpc>
                  <a:spcPct val="110000"/>
                </a:lnSpc>
                <a:spcBef>
                  <a:spcPct val="50000"/>
                </a:spcBef>
              </a:pPr>
              <a:r>
                <a:rPr lang="en-US" altLang="ko-KR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2.</a:t>
              </a:r>
            </a:p>
            <a:p>
              <a:pPr algn="l" eaLnBrk="1" latinLnBrk="0" hangingPunct="1">
                <a:lnSpc>
                  <a:spcPct val="110000"/>
                </a:lnSpc>
                <a:spcBef>
                  <a:spcPct val="50000"/>
                </a:spcBef>
              </a:pP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이 때 환경평가비용 지원신청서 다운로드 버튼을 클릭하셔서 다운받으신 다음 날인 후 </a:t>
              </a:r>
              <a:r>
                <a:rPr lang="ko-KR" altLang="en-US" sz="1200" dirty="0" err="1" smtClean="0">
                  <a:solidFill>
                    <a:srgbClr val="000000"/>
                  </a:solidFill>
                  <a:latin typeface="+mn-ea"/>
                  <a:ea typeface="+mn-ea"/>
                </a:rPr>
                <a:t>스캔하여</a:t>
              </a: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 </a:t>
              </a:r>
              <a:r>
                <a:rPr lang="en-US" altLang="ko-KR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[</a:t>
              </a:r>
              <a:r>
                <a:rPr lang="ko-KR" altLang="en-US" sz="1200" dirty="0" err="1" smtClean="0">
                  <a:solidFill>
                    <a:srgbClr val="000000"/>
                  </a:solidFill>
                  <a:latin typeface="+mn-ea"/>
                  <a:ea typeface="+mn-ea"/>
                </a:rPr>
                <a:t>날인본</a:t>
              </a:r>
              <a:r>
                <a:rPr lang="en-US" altLang="ko-KR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]</a:t>
              </a: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을 업로드 해주시기 바랍니다</a:t>
              </a:r>
              <a:r>
                <a:rPr lang="en-US" altLang="ko-KR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.</a:t>
              </a:r>
            </a:p>
            <a:p>
              <a:pPr algn="l" eaLnBrk="1" latinLnBrk="0" hangingPunct="1">
                <a:lnSpc>
                  <a:spcPct val="110000"/>
                </a:lnSpc>
                <a:spcBef>
                  <a:spcPct val="50000"/>
                </a:spcBef>
              </a:pPr>
              <a:endParaRPr lang="en-US" altLang="ko-KR" sz="1200" dirty="0" smtClean="0">
                <a:solidFill>
                  <a:srgbClr val="000000"/>
                </a:solidFill>
                <a:latin typeface="+mn-ea"/>
                <a:ea typeface="+mn-ea"/>
              </a:endParaRPr>
            </a:p>
          </p:txBody>
        </p:sp>
        <p:sp>
          <p:nvSpPr>
            <p:cNvPr id="61" name="Oval 85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626891" y="5301208"/>
              <a:ext cx="288925" cy="287338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1425" tIns="45713" rIns="91425" bIns="45713" anchor="ctr"/>
            <a:lstStyle/>
            <a:p>
              <a:pPr marL="0" marR="0" lvl="0" indent="0" algn="ctr" defTabSz="914400" eaLnBrk="0" fontAlgn="auto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2</a:t>
              </a:r>
              <a:endPara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4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" y="-1"/>
            <a:ext cx="7143487" cy="514738"/>
          </a:xfrm>
        </p:spPr>
        <p:txBody>
          <a:bodyPr/>
          <a:lstStyle/>
          <a:p>
            <a:r>
              <a:rPr lang="ko-KR" altLang="en-US" sz="2000" dirty="0"/>
              <a:t>평가 완료 </a:t>
            </a:r>
            <a:r>
              <a:rPr lang="en-US" altLang="ko-KR" sz="2000" dirty="0"/>
              <a:t>– </a:t>
            </a:r>
            <a:r>
              <a:rPr lang="ko-KR" altLang="en-US" sz="2000" dirty="0"/>
              <a:t>환경평가비용 지원신청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382137" y="562472"/>
            <a:ext cx="8475260" cy="4429101"/>
            <a:chOff x="0" y="1125538"/>
            <a:chExt cx="9144000" cy="5732462"/>
          </a:xfrm>
        </p:grpSpPr>
        <p:pic>
          <p:nvPicPr>
            <p:cNvPr id="31" name="그림 65" descr="배경-바닥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500813"/>
              <a:ext cx="9144000" cy="357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AutoShape 31"/>
            <p:cNvSpPr>
              <a:spLocks noChangeArrowheads="1"/>
            </p:cNvSpPr>
            <p:nvPr/>
          </p:nvSpPr>
          <p:spPr bwMode="auto">
            <a:xfrm>
              <a:off x="250825" y="1125538"/>
              <a:ext cx="5905500" cy="5543550"/>
            </a:xfrm>
            <a:prstGeom prst="roundRect">
              <a:avLst>
                <a:gd name="adj" fmla="val 7829"/>
              </a:avLst>
            </a:prstGeom>
            <a:solidFill>
              <a:schemeClr val="bg1"/>
            </a:solidFill>
            <a:ln w="28575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pic>
          <p:nvPicPr>
            <p:cNvPr id="38" name="모서리가 둥근 직사각형 118"/>
            <p:cNvPicPr>
              <a:picLocks noChangeArrowheads="1"/>
            </p:cNvPicPr>
            <p:nvPr/>
          </p:nvPicPr>
          <p:blipFill>
            <a:blip r:embed="rId5" cstate="print"/>
            <a:srcRect b="41057"/>
            <a:stretch>
              <a:fillRect/>
            </a:stretch>
          </p:blipFill>
          <p:spPr bwMode="auto">
            <a:xfrm>
              <a:off x="6340475" y="1443038"/>
              <a:ext cx="2624138" cy="5414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9" name="그룹 64"/>
            <p:cNvGrpSpPr/>
            <p:nvPr/>
          </p:nvGrpSpPr>
          <p:grpSpPr>
            <a:xfrm>
              <a:off x="5972972" y="3050967"/>
              <a:ext cx="472637" cy="359888"/>
              <a:chOff x="5494564" y="3461156"/>
              <a:chExt cx="499836" cy="4377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0" name="그룹 59"/>
              <p:cNvGrpSpPr/>
              <p:nvPr/>
            </p:nvGrpSpPr>
            <p:grpSpPr>
              <a:xfrm>
                <a:off x="5494564" y="3461156"/>
                <a:ext cx="499836" cy="323444"/>
                <a:chOff x="5494564" y="3461156"/>
                <a:chExt cx="499836" cy="323444"/>
              </a:xfrm>
            </p:grpSpPr>
            <p:sp>
              <p:nvSpPr>
                <p:cNvPr id="45" name="막힌 원호 44"/>
                <p:cNvSpPr/>
                <p:nvPr/>
              </p:nvSpPr>
              <p:spPr>
                <a:xfrm>
                  <a:off x="5520705" y="3461156"/>
                  <a:ext cx="425680" cy="323444"/>
                </a:xfrm>
                <a:prstGeom prst="blockArc">
                  <a:avLst>
                    <a:gd name="adj1" fmla="val 12115027"/>
                    <a:gd name="adj2" fmla="val 20339554"/>
                    <a:gd name="adj3" fmla="val 7062"/>
                  </a:avLst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타원 45"/>
                <p:cNvSpPr/>
                <p:nvPr/>
              </p:nvSpPr>
              <p:spPr>
                <a:xfrm>
                  <a:off x="5494564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>
                  <a:off x="5902918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41" name="그룹 60"/>
              <p:cNvGrpSpPr/>
              <p:nvPr/>
            </p:nvGrpSpPr>
            <p:grpSpPr>
              <a:xfrm>
                <a:off x="5494564" y="3575456"/>
                <a:ext cx="499836" cy="323444"/>
                <a:chOff x="5494564" y="3461156"/>
                <a:chExt cx="499836" cy="323444"/>
              </a:xfrm>
            </p:grpSpPr>
            <p:sp>
              <p:nvSpPr>
                <p:cNvPr id="42" name="막힌 원호 41"/>
                <p:cNvSpPr/>
                <p:nvPr/>
              </p:nvSpPr>
              <p:spPr>
                <a:xfrm>
                  <a:off x="5520705" y="3461156"/>
                  <a:ext cx="425680" cy="323444"/>
                </a:xfrm>
                <a:prstGeom prst="blockArc">
                  <a:avLst>
                    <a:gd name="adj1" fmla="val 12115027"/>
                    <a:gd name="adj2" fmla="val 20339554"/>
                    <a:gd name="adj3" fmla="val 7062"/>
                  </a:avLst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3" name="타원 42"/>
                <p:cNvSpPr/>
                <p:nvPr/>
              </p:nvSpPr>
              <p:spPr>
                <a:xfrm>
                  <a:off x="5494564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4" name="타원 43"/>
                <p:cNvSpPr/>
                <p:nvPr/>
              </p:nvSpPr>
              <p:spPr>
                <a:xfrm>
                  <a:off x="5902918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48" name="그룹 85"/>
            <p:cNvGrpSpPr/>
            <p:nvPr/>
          </p:nvGrpSpPr>
          <p:grpSpPr>
            <a:xfrm>
              <a:off x="5972972" y="4150424"/>
              <a:ext cx="472637" cy="359888"/>
              <a:chOff x="5494564" y="3461156"/>
              <a:chExt cx="499836" cy="4377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9" name="그룹 86"/>
              <p:cNvGrpSpPr/>
              <p:nvPr/>
            </p:nvGrpSpPr>
            <p:grpSpPr>
              <a:xfrm>
                <a:off x="5494564" y="3461156"/>
                <a:ext cx="499836" cy="323444"/>
                <a:chOff x="5494564" y="3461156"/>
                <a:chExt cx="499836" cy="323444"/>
              </a:xfrm>
            </p:grpSpPr>
            <p:sp>
              <p:nvSpPr>
                <p:cNvPr id="54" name="막힌 원호 53"/>
                <p:cNvSpPr/>
                <p:nvPr/>
              </p:nvSpPr>
              <p:spPr>
                <a:xfrm>
                  <a:off x="5520705" y="3461156"/>
                  <a:ext cx="425680" cy="323444"/>
                </a:xfrm>
                <a:prstGeom prst="blockArc">
                  <a:avLst>
                    <a:gd name="adj1" fmla="val 12115027"/>
                    <a:gd name="adj2" fmla="val 20339554"/>
                    <a:gd name="adj3" fmla="val 7062"/>
                  </a:avLst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>
                  <a:off x="5494564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>
                  <a:off x="5902918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50" name="그룹 87"/>
              <p:cNvGrpSpPr/>
              <p:nvPr/>
            </p:nvGrpSpPr>
            <p:grpSpPr>
              <a:xfrm>
                <a:off x="5494564" y="3575456"/>
                <a:ext cx="499836" cy="323444"/>
                <a:chOff x="5494564" y="3461156"/>
                <a:chExt cx="499836" cy="323444"/>
              </a:xfrm>
            </p:grpSpPr>
            <p:sp>
              <p:nvSpPr>
                <p:cNvPr id="51" name="막힌 원호 50"/>
                <p:cNvSpPr/>
                <p:nvPr/>
              </p:nvSpPr>
              <p:spPr>
                <a:xfrm>
                  <a:off x="5520705" y="3461156"/>
                  <a:ext cx="425680" cy="323444"/>
                </a:xfrm>
                <a:prstGeom prst="blockArc">
                  <a:avLst>
                    <a:gd name="adj1" fmla="val 12115027"/>
                    <a:gd name="adj2" fmla="val 20339554"/>
                    <a:gd name="adj3" fmla="val 7062"/>
                  </a:avLst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2" name="타원 51"/>
                <p:cNvSpPr/>
                <p:nvPr/>
              </p:nvSpPr>
              <p:spPr>
                <a:xfrm>
                  <a:off x="5494564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" name="타원 52"/>
                <p:cNvSpPr/>
                <p:nvPr/>
              </p:nvSpPr>
              <p:spPr>
                <a:xfrm>
                  <a:off x="5902918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pic>
          <p:nvPicPr>
            <p:cNvPr id="57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37" t="6703" r="17759" b="5809"/>
            <a:stretch/>
          </p:blipFill>
          <p:spPr bwMode="auto">
            <a:xfrm>
              <a:off x="548828" y="1196752"/>
              <a:ext cx="5103292" cy="5397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8" t="12876" r="13790" b="14452"/>
            <a:stretch/>
          </p:blipFill>
          <p:spPr bwMode="auto">
            <a:xfrm>
              <a:off x="548828" y="1737694"/>
              <a:ext cx="5187343" cy="341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Oval 85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2699792" y="3205167"/>
              <a:ext cx="288925" cy="287338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1425" tIns="45713" rIns="91425" bIns="45713" anchor="ctr"/>
            <a:lstStyle/>
            <a:p>
              <a:pPr marL="0" marR="0" lvl="0" indent="0" algn="ctr" defTabSz="914400" eaLnBrk="0" fontAlgn="auto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1</a:t>
              </a:r>
            </a:p>
          </p:txBody>
        </p:sp>
        <p:sp>
          <p:nvSpPr>
            <p:cNvPr id="60" name="Text Box 86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659438" y="1916831"/>
              <a:ext cx="2305050" cy="2198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5" tIns="45713" rIns="91425" bIns="45713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l" eaLnBrk="1" latinLnBrk="0" hangingPunct="1">
                <a:lnSpc>
                  <a:spcPct val="110000"/>
                </a:lnSpc>
                <a:spcBef>
                  <a:spcPct val="50000"/>
                </a:spcBef>
              </a:pPr>
              <a:r>
                <a:rPr lang="en-US" altLang="ko-KR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1. </a:t>
              </a:r>
            </a:p>
            <a:p>
              <a:pPr algn="l" eaLnBrk="1" latinLnBrk="0" hangingPunct="1">
                <a:lnSpc>
                  <a:spcPct val="110000"/>
                </a:lnSpc>
                <a:spcBef>
                  <a:spcPct val="50000"/>
                </a:spcBef>
              </a:pP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환경평가비용 지원신청서 다운로드 버튼을 클릭하셔서 다운받으신 다음 날인 후 </a:t>
              </a:r>
              <a:r>
                <a:rPr lang="ko-KR" altLang="en-US" sz="1200" dirty="0" err="1" smtClean="0">
                  <a:solidFill>
                    <a:srgbClr val="000000"/>
                  </a:solidFill>
                  <a:latin typeface="+mn-ea"/>
                  <a:ea typeface="+mn-ea"/>
                </a:rPr>
                <a:t>스캔하여</a:t>
              </a: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 </a:t>
              </a:r>
              <a:r>
                <a:rPr lang="en-US" altLang="ko-KR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[</a:t>
              </a:r>
              <a:r>
                <a:rPr lang="ko-KR" altLang="en-US" sz="1200" dirty="0" err="1" smtClean="0">
                  <a:solidFill>
                    <a:srgbClr val="000000"/>
                  </a:solidFill>
                  <a:latin typeface="+mn-ea"/>
                  <a:ea typeface="+mn-ea"/>
                </a:rPr>
                <a:t>날인본</a:t>
              </a:r>
              <a:r>
                <a:rPr lang="en-US" altLang="ko-KR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]</a:t>
              </a: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을 업로드 해주시기 바랍니다</a:t>
              </a:r>
              <a:r>
                <a:rPr lang="en-US" altLang="ko-KR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.</a:t>
              </a:r>
            </a:p>
            <a:p>
              <a:pPr algn="l" eaLnBrk="1" latinLnBrk="0" hangingPunct="1">
                <a:lnSpc>
                  <a:spcPct val="110000"/>
                </a:lnSpc>
                <a:spcBef>
                  <a:spcPct val="50000"/>
                </a:spcBef>
              </a:pPr>
              <a:endParaRPr lang="en-US" altLang="ko-KR" sz="1200" dirty="0" smtClean="0">
                <a:solidFill>
                  <a:srgbClr val="000000"/>
                </a:solidFill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4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304637" y="1841373"/>
            <a:ext cx="2580258" cy="769441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5000" dirty="0" smtClean="0"/>
              <a:t>THE  END.</a:t>
            </a:r>
            <a:endParaRPr lang="ko-KR" altLang="en-US" sz="5000" dirty="0"/>
          </a:p>
        </p:txBody>
      </p:sp>
    </p:spTree>
    <p:extLst>
      <p:ext uri="{BB962C8B-B14F-4D97-AF65-F5344CB8AC3E}">
        <p14:creationId xmlns:p14="http://schemas.microsoft.com/office/powerpoint/2010/main" val="257006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dirty="0" smtClean="0"/>
              <a:t>Contents</a:t>
            </a:r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67482" y="744537"/>
            <a:ext cx="82653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ko-KR" altLang="en-US" sz="2000" dirty="0" smtClean="0"/>
              <a:t>매뉴얼 소개 및 개요</a:t>
            </a:r>
            <a:endParaRPr lang="en-US" altLang="ko-KR" sz="2000" dirty="0" smtClean="0"/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ko-KR" altLang="en-US" sz="2000" dirty="0"/>
              <a:t>로그인 및 회원가입 </a:t>
            </a:r>
            <a:endParaRPr lang="en-US" altLang="ko-KR" sz="2000" dirty="0" smtClean="0"/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ko-KR" altLang="en-US" sz="2000" dirty="0" smtClean="0"/>
              <a:t>평가 신청서 작성</a:t>
            </a:r>
            <a:endParaRPr lang="en-US" altLang="ko-KR" sz="2000" dirty="0" smtClean="0"/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ko-KR" altLang="en-US" sz="2000" dirty="0" smtClean="0"/>
              <a:t>시행 공문 및  결제</a:t>
            </a:r>
            <a:endParaRPr lang="en-US" altLang="ko-KR" sz="2000" dirty="0" smtClean="0"/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ko-KR" altLang="en-US" sz="2000" dirty="0" smtClean="0"/>
              <a:t>평가완료 후 결과 확인  </a:t>
            </a:r>
            <a:endParaRPr lang="en-US" altLang="ko-KR" sz="2000" dirty="0" smtClean="0"/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ko-KR" altLang="en-US" sz="2000" dirty="0" smtClean="0"/>
              <a:t>평가 설문조사 및 환경평가비용 지원신청  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0148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000" dirty="0" smtClean="0"/>
              <a:t>로그인</a:t>
            </a:r>
            <a:endParaRPr lang="ko-KR" altLang="en-US" sz="2000" dirty="0"/>
          </a:p>
        </p:txBody>
      </p:sp>
      <p:grpSp>
        <p:nvGrpSpPr>
          <p:cNvPr id="40" name="그룹 39"/>
          <p:cNvGrpSpPr/>
          <p:nvPr/>
        </p:nvGrpSpPr>
        <p:grpSpPr>
          <a:xfrm>
            <a:off x="428625" y="647532"/>
            <a:ext cx="7962901" cy="4162037"/>
            <a:chOff x="0" y="1125538"/>
            <a:chExt cx="9144000" cy="5732462"/>
          </a:xfrm>
        </p:grpSpPr>
        <p:pic>
          <p:nvPicPr>
            <p:cNvPr id="41" name="그림 65" descr="배경-바닥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6500813"/>
              <a:ext cx="9144000" cy="357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AutoShape 31"/>
            <p:cNvSpPr>
              <a:spLocks noChangeArrowheads="1"/>
            </p:cNvSpPr>
            <p:nvPr/>
          </p:nvSpPr>
          <p:spPr bwMode="auto">
            <a:xfrm>
              <a:off x="250825" y="1125538"/>
              <a:ext cx="5905500" cy="5543550"/>
            </a:xfrm>
            <a:prstGeom prst="roundRect">
              <a:avLst>
                <a:gd name="adj" fmla="val 7829"/>
              </a:avLst>
            </a:prstGeom>
            <a:solidFill>
              <a:schemeClr val="bg1"/>
            </a:solidFill>
            <a:ln w="28575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pic>
          <p:nvPicPr>
            <p:cNvPr id="43" name="모서리가 둥근 직사각형 118"/>
            <p:cNvPicPr>
              <a:picLocks noChangeArrowheads="1"/>
            </p:cNvPicPr>
            <p:nvPr/>
          </p:nvPicPr>
          <p:blipFill>
            <a:blip r:embed="rId6" cstate="print"/>
            <a:srcRect b="41057"/>
            <a:stretch>
              <a:fillRect/>
            </a:stretch>
          </p:blipFill>
          <p:spPr bwMode="auto">
            <a:xfrm>
              <a:off x="6340475" y="1443038"/>
              <a:ext cx="2624138" cy="5414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4" name="그룹 64"/>
            <p:cNvGrpSpPr/>
            <p:nvPr/>
          </p:nvGrpSpPr>
          <p:grpSpPr>
            <a:xfrm>
              <a:off x="5972972" y="3050967"/>
              <a:ext cx="472637" cy="359888"/>
              <a:chOff x="5494564" y="3461156"/>
              <a:chExt cx="499836" cy="4377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60" name="그룹 59"/>
              <p:cNvGrpSpPr/>
              <p:nvPr/>
            </p:nvGrpSpPr>
            <p:grpSpPr>
              <a:xfrm>
                <a:off x="5494564" y="3461156"/>
                <a:ext cx="499836" cy="323444"/>
                <a:chOff x="5494564" y="3461156"/>
                <a:chExt cx="499836" cy="323444"/>
              </a:xfrm>
            </p:grpSpPr>
            <p:sp>
              <p:nvSpPr>
                <p:cNvPr id="65" name="막힌 원호 64"/>
                <p:cNvSpPr/>
                <p:nvPr/>
              </p:nvSpPr>
              <p:spPr>
                <a:xfrm>
                  <a:off x="5520705" y="3461156"/>
                  <a:ext cx="425680" cy="323444"/>
                </a:xfrm>
                <a:prstGeom prst="blockArc">
                  <a:avLst>
                    <a:gd name="adj1" fmla="val 12115027"/>
                    <a:gd name="adj2" fmla="val 20339554"/>
                    <a:gd name="adj3" fmla="val 7062"/>
                  </a:avLst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6" name="타원 65"/>
                <p:cNvSpPr/>
                <p:nvPr/>
              </p:nvSpPr>
              <p:spPr>
                <a:xfrm>
                  <a:off x="5494564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" name="타원 66"/>
                <p:cNvSpPr/>
                <p:nvPr/>
              </p:nvSpPr>
              <p:spPr>
                <a:xfrm>
                  <a:off x="5902918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61" name="그룹 60"/>
              <p:cNvGrpSpPr/>
              <p:nvPr/>
            </p:nvGrpSpPr>
            <p:grpSpPr>
              <a:xfrm>
                <a:off x="5494564" y="3575456"/>
                <a:ext cx="499836" cy="323444"/>
                <a:chOff x="5494564" y="3461156"/>
                <a:chExt cx="499836" cy="323444"/>
              </a:xfrm>
            </p:grpSpPr>
            <p:sp>
              <p:nvSpPr>
                <p:cNvPr id="62" name="막힌 원호 61"/>
                <p:cNvSpPr/>
                <p:nvPr/>
              </p:nvSpPr>
              <p:spPr>
                <a:xfrm>
                  <a:off x="5520705" y="3461156"/>
                  <a:ext cx="425680" cy="323444"/>
                </a:xfrm>
                <a:prstGeom prst="blockArc">
                  <a:avLst>
                    <a:gd name="adj1" fmla="val 12115027"/>
                    <a:gd name="adj2" fmla="val 20339554"/>
                    <a:gd name="adj3" fmla="val 7062"/>
                  </a:avLst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>
                  <a:off x="5494564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" name="타원 63"/>
                <p:cNvSpPr/>
                <p:nvPr/>
              </p:nvSpPr>
              <p:spPr>
                <a:xfrm>
                  <a:off x="5902918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45" name="그룹 85"/>
            <p:cNvGrpSpPr/>
            <p:nvPr/>
          </p:nvGrpSpPr>
          <p:grpSpPr>
            <a:xfrm>
              <a:off x="5972972" y="4150424"/>
              <a:ext cx="472637" cy="359888"/>
              <a:chOff x="5494564" y="3461156"/>
              <a:chExt cx="499836" cy="4377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52" name="그룹 86"/>
              <p:cNvGrpSpPr/>
              <p:nvPr/>
            </p:nvGrpSpPr>
            <p:grpSpPr>
              <a:xfrm>
                <a:off x="5494564" y="3461156"/>
                <a:ext cx="499836" cy="323444"/>
                <a:chOff x="5494564" y="3461156"/>
                <a:chExt cx="499836" cy="323444"/>
              </a:xfrm>
            </p:grpSpPr>
            <p:sp>
              <p:nvSpPr>
                <p:cNvPr id="57" name="막힌 원호 56"/>
                <p:cNvSpPr/>
                <p:nvPr/>
              </p:nvSpPr>
              <p:spPr>
                <a:xfrm>
                  <a:off x="5520705" y="3461156"/>
                  <a:ext cx="425680" cy="323444"/>
                </a:xfrm>
                <a:prstGeom prst="blockArc">
                  <a:avLst>
                    <a:gd name="adj1" fmla="val 12115027"/>
                    <a:gd name="adj2" fmla="val 20339554"/>
                    <a:gd name="adj3" fmla="val 7062"/>
                  </a:avLst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8" name="타원 57"/>
                <p:cNvSpPr/>
                <p:nvPr/>
              </p:nvSpPr>
              <p:spPr>
                <a:xfrm>
                  <a:off x="5494564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9" name="타원 58"/>
                <p:cNvSpPr/>
                <p:nvPr/>
              </p:nvSpPr>
              <p:spPr>
                <a:xfrm>
                  <a:off x="5902918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53" name="그룹 87"/>
              <p:cNvGrpSpPr/>
              <p:nvPr/>
            </p:nvGrpSpPr>
            <p:grpSpPr>
              <a:xfrm>
                <a:off x="5494564" y="3575456"/>
                <a:ext cx="499836" cy="323444"/>
                <a:chOff x="5494564" y="3461156"/>
                <a:chExt cx="499836" cy="323444"/>
              </a:xfrm>
            </p:grpSpPr>
            <p:sp>
              <p:nvSpPr>
                <p:cNvPr id="54" name="막힌 원호 53"/>
                <p:cNvSpPr/>
                <p:nvPr/>
              </p:nvSpPr>
              <p:spPr>
                <a:xfrm>
                  <a:off x="5520705" y="3461156"/>
                  <a:ext cx="425680" cy="323444"/>
                </a:xfrm>
                <a:prstGeom prst="blockArc">
                  <a:avLst>
                    <a:gd name="adj1" fmla="val 12115027"/>
                    <a:gd name="adj2" fmla="val 20339554"/>
                    <a:gd name="adj3" fmla="val 7062"/>
                  </a:avLst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>
                  <a:off x="5494564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>
                  <a:off x="5902918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46" name="Text Box 86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6516216" y="1680397"/>
              <a:ext cx="2305050" cy="3586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5" tIns="45713" rIns="91425" bIns="45713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l" eaLnBrk="1" latinLnBrk="0" hangingPunct="1">
                <a:lnSpc>
                  <a:spcPct val="110000"/>
                </a:lnSpc>
                <a:spcBef>
                  <a:spcPct val="50000"/>
                </a:spcBef>
              </a:pPr>
              <a:r>
                <a:rPr lang="en-US" altLang="ko-KR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1.</a:t>
              </a:r>
            </a:p>
            <a:p>
              <a:pPr algn="l" eaLnBrk="1" latinLnBrk="0" hangingPunct="1">
                <a:lnSpc>
                  <a:spcPct val="110000"/>
                </a:lnSpc>
                <a:spcBef>
                  <a:spcPct val="50000"/>
                </a:spcBef>
              </a:pPr>
              <a:r>
                <a:rPr lang="en-US" altLang="ko-KR" sz="1200" dirty="0" err="1" smtClean="0">
                  <a:solidFill>
                    <a:srgbClr val="000000"/>
                  </a:solidFill>
                  <a:latin typeface="+mn-ea"/>
                  <a:ea typeface="+mn-ea"/>
                  <a:hlinkClick r:id="rId7"/>
                </a:rPr>
                <a:t>www.kasto.or.kr</a:t>
              </a: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로 접속하여서 </a:t>
              </a:r>
              <a:r>
                <a:rPr lang="ko-KR" altLang="en-US" sz="1200" dirty="0" err="1" smtClean="0">
                  <a:solidFill>
                    <a:srgbClr val="000000"/>
                  </a:solidFill>
                  <a:latin typeface="+mn-ea"/>
                  <a:ea typeface="+mn-ea"/>
                </a:rPr>
                <a:t>기업회원을</a:t>
              </a: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 체크한 다음 아이디</a:t>
              </a:r>
              <a:r>
                <a:rPr lang="en-US" altLang="ko-KR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/</a:t>
              </a: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비번을 입력 후 로그인 하세요</a:t>
              </a:r>
              <a:endParaRPr lang="en-US" altLang="ko-KR" sz="1200" dirty="0" smtClean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algn="l" eaLnBrk="1" latinLnBrk="0" hangingPunct="1">
                <a:lnSpc>
                  <a:spcPct val="110000"/>
                </a:lnSpc>
                <a:spcBef>
                  <a:spcPct val="50000"/>
                </a:spcBef>
              </a:pPr>
              <a:r>
                <a:rPr lang="en-US" altLang="ko-KR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2</a:t>
              </a:r>
              <a:r>
                <a:rPr lang="en-US" altLang="ko-KR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.</a:t>
              </a:r>
            </a:p>
            <a:p>
              <a:pPr algn="l" eaLnBrk="1" latinLnBrk="0" hangingPunct="1">
                <a:lnSpc>
                  <a:spcPct val="110000"/>
                </a:lnSpc>
                <a:spcBef>
                  <a:spcPct val="50000"/>
                </a:spcBef>
              </a:pP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만약 회원가입 이전이라면 하단 회원 가입하기 버튼을 클릭하여 회원가입해주세요</a:t>
              </a:r>
              <a:endParaRPr lang="en-US" altLang="ko-KR" sz="1200" dirty="0">
                <a:solidFill>
                  <a:srgbClr val="000000"/>
                </a:solidFill>
                <a:latin typeface="+mn-ea"/>
                <a:ea typeface="+mn-ea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 t="30190" r="63451" b="22486"/>
          <a:stretch/>
        </p:blipFill>
        <p:spPr bwMode="auto">
          <a:xfrm>
            <a:off x="734069" y="1245239"/>
            <a:ext cx="4808038" cy="282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Oval 8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79427" y="2622546"/>
            <a:ext cx="233296" cy="22119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1</a:t>
            </a:r>
          </a:p>
        </p:txBody>
      </p:sp>
      <p:sp>
        <p:nvSpPr>
          <p:cNvPr id="33" name="Oval 8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50870" y="2681393"/>
            <a:ext cx="233296" cy="22119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2</a:t>
            </a:r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06439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" y="-1"/>
            <a:ext cx="7143487" cy="514738"/>
          </a:xfrm>
        </p:spPr>
        <p:txBody>
          <a:bodyPr/>
          <a:lstStyle/>
          <a:p>
            <a:r>
              <a:rPr lang="ko-KR" altLang="en-US" sz="2000" dirty="0" smtClean="0"/>
              <a:t>회원가입</a:t>
            </a:r>
            <a:endParaRPr lang="ko-KR" altLang="en-US" sz="2000" dirty="0"/>
          </a:p>
        </p:txBody>
      </p:sp>
      <p:grpSp>
        <p:nvGrpSpPr>
          <p:cNvPr id="6" name="그룹 5"/>
          <p:cNvGrpSpPr/>
          <p:nvPr/>
        </p:nvGrpSpPr>
        <p:grpSpPr>
          <a:xfrm>
            <a:off x="655104" y="716099"/>
            <a:ext cx="7383433" cy="4412887"/>
            <a:chOff x="0" y="1125538"/>
            <a:chExt cx="9144000" cy="5732462"/>
          </a:xfrm>
        </p:grpSpPr>
        <p:pic>
          <p:nvPicPr>
            <p:cNvPr id="10" name="그림 65" descr="배경-바닥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6500813"/>
              <a:ext cx="9144000" cy="357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AutoShape 31"/>
            <p:cNvSpPr>
              <a:spLocks noChangeArrowheads="1"/>
            </p:cNvSpPr>
            <p:nvPr/>
          </p:nvSpPr>
          <p:spPr bwMode="auto">
            <a:xfrm>
              <a:off x="250825" y="1125538"/>
              <a:ext cx="5905500" cy="5543550"/>
            </a:xfrm>
            <a:prstGeom prst="roundRect">
              <a:avLst>
                <a:gd name="adj" fmla="val 7829"/>
              </a:avLst>
            </a:prstGeom>
            <a:solidFill>
              <a:schemeClr val="bg1"/>
            </a:solidFill>
            <a:ln w="28575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pic>
          <p:nvPicPr>
            <p:cNvPr id="12" name="모서리가 둥근 직사각형 118"/>
            <p:cNvPicPr>
              <a:picLocks noChangeArrowheads="1"/>
            </p:cNvPicPr>
            <p:nvPr/>
          </p:nvPicPr>
          <p:blipFill>
            <a:blip r:embed="rId6" cstate="print"/>
            <a:srcRect b="41057"/>
            <a:stretch>
              <a:fillRect/>
            </a:stretch>
          </p:blipFill>
          <p:spPr bwMode="auto">
            <a:xfrm>
              <a:off x="6340475" y="1443038"/>
              <a:ext cx="2624138" cy="5414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그룹 64"/>
            <p:cNvGrpSpPr/>
            <p:nvPr/>
          </p:nvGrpSpPr>
          <p:grpSpPr>
            <a:xfrm>
              <a:off x="5972972" y="3050967"/>
              <a:ext cx="472637" cy="359888"/>
              <a:chOff x="5494564" y="3461156"/>
              <a:chExt cx="499836" cy="4377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4" name="그룹 59"/>
              <p:cNvGrpSpPr/>
              <p:nvPr/>
            </p:nvGrpSpPr>
            <p:grpSpPr>
              <a:xfrm>
                <a:off x="5494564" y="3461156"/>
                <a:ext cx="499836" cy="323444"/>
                <a:chOff x="5494564" y="3461156"/>
                <a:chExt cx="499836" cy="323444"/>
              </a:xfrm>
            </p:grpSpPr>
            <p:sp>
              <p:nvSpPr>
                <p:cNvPr id="21" name="막힌 원호 20"/>
                <p:cNvSpPr/>
                <p:nvPr/>
              </p:nvSpPr>
              <p:spPr>
                <a:xfrm>
                  <a:off x="5520705" y="3461156"/>
                  <a:ext cx="425680" cy="323444"/>
                </a:xfrm>
                <a:prstGeom prst="blockArc">
                  <a:avLst>
                    <a:gd name="adj1" fmla="val 12115027"/>
                    <a:gd name="adj2" fmla="val 20339554"/>
                    <a:gd name="adj3" fmla="val 7062"/>
                  </a:avLst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" name="타원 21"/>
                <p:cNvSpPr/>
                <p:nvPr/>
              </p:nvSpPr>
              <p:spPr>
                <a:xfrm>
                  <a:off x="5494564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" name="타원 22"/>
                <p:cNvSpPr/>
                <p:nvPr/>
              </p:nvSpPr>
              <p:spPr>
                <a:xfrm>
                  <a:off x="5902918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6" name="그룹 60"/>
              <p:cNvGrpSpPr/>
              <p:nvPr/>
            </p:nvGrpSpPr>
            <p:grpSpPr>
              <a:xfrm>
                <a:off x="5494564" y="3575456"/>
                <a:ext cx="499836" cy="323444"/>
                <a:chOff x="5494564" y="3461156"/>
                <a:chExt cx="499836" cy="323444"/>
              </a:xfrm>
            </p:grpSpPr>
            <p:sp>
              <p:nvSpPr>
                <p:cNvPr id="17" name="막힌 원호 16"/>
                <p:cNvSpPr/>
                <p:nvPr/>
              </p:nvSpPr>
              <p:spPr>
                <a:xfrm>
                  <a:off x="5520705" y="3461156"/>
                  <a:ext cx="425680" cy="323444"/>
                </a:xfrm>
                <a:prstGeom prst="blockArc">
                  <a:avLst>
                    <a:gd name="adj1" fmla="val 12115027"/>
                    <a:gd name="adj2" fmla="val 20339554"/>
                    <a:gd name="adj3" fmla="val 7062"/>
                  </a:avLst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" name="타원 17"/>
                <p:cNvSpPr/>
                <p:nvPr/>
              </p:nvSpPr>
              <p:spPr>
                <a:xfrm>
                  <a:off x="5494564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" name="타원 19"/>
                <p:cNvSpPr/>
                <p:nvPr/>
              </p:nvSpPr>
              <p:spPr>
                <a:xfrm>
                  <a:off x="5902918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24" name="그룹 85"/>
            <p:cNvGrpSpPr/>
            <p:nvPr/>
          </p:nvGrpSpPr>
          <p:grpSpPr>
            <a:xfrm>
              <a:off x="5972972" y="4150424"/>
              <a:ext cx="472637" cy="359888"/>
              <a:chOff x="5494564" y="3461156"/>
              <a:chExt cx="499836" cy="4377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26" name="그룹 86"/>
              <p:cNvGrpSpPr/>
              <p:nvPr/>
            </p:nvGrpSpPr>
            <p:grpSpPr>
              <a:xfrm>
                <a:off x="5494564" y="3461156"/>
                <a:ext cx="499836" cy="323444"/>
                <a:chOff x="5494564" y="3461156"/>
                <a:chExt cx="499836" cy="323444"/>
              </a:xfrm>
            </p:grpSpPr>
            <p:sp>
              <p:nvSpPr>
                <p:cNvPr id="31" name="막힌 원호 30"/>
                <p:cNvSpPr/>
                <p:nvPr/>
              </p:nvSpPr>
              <p:spPr>
                <a:xfrm>
                  <a:off x="5520705" y="3461156"/>
                  <a:ext cx="425680" cy="323444"/>
                </a:xfrm>
                <a:prstGeom prst="blockArc">
                  <a:avLst>
                    <a:gd name="adj1" fmla="val 12115027"/>
                    <a:gd name="adj2" fmla="val 20339554"/>
                    <a:gd name="adj3" fmla="val 7062"/>
                  </a:avLst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2" name="타원 31"/>
                <p:cNvSpPr/>
                <p:nvPr/>
              </p:nvSpPr>
              <p:spPr>
                <a:xfrm>
                  <a:off x="5494564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" name="타원 32"/>
                <p:cNvSpPr/>
                <p:nvPr/>
              </p:nvSpPr>
              <p:spPr>
                <a:xfrm>
                  <a:off x="5902918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7" name="그룹 87"/>
              <p:cNvGrpSpPr/>
              <p:nvPr/>
            </p:nvGrpSpPr>
            <p:grpSpPr>
              <a:xfrm>
                <a:off x="5494564" y="3575456"/>
                <a:ext cx="499836" cy="323444"/>
                <a:chOff x="5494564" y="3461156"/>
                <a:chExt cx="499836" cy="323444"/>
              </a:xfrm>
            </p:grpSpPr>
            <p:sp>
              <p:nvSpPr>
                <p:cNvPr id="28" name="막힌 원호 27"/>
                <p:cNvSpPr/>
                <p:nvPr/>
              </p:nvSpPr>
              <p:spPr>
                <a:xfrm>
                  <a:off x="5520705" y="3461156"/>
                  <a:ext cx="425680" cy="323444"/>
                </a:xfrm>
                <a:prstGeom prst="blockArc">
                  <a:avLst>
                    <a:gd name="adj1" fmla="val 12115027"/>
                    <a:gd name="adj2" fmla="val 20339554"/>
                    <a:gd name="adj3" fmla="val 7062"/>
                  </a:avLst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9" name="타원 28"/>
                <p:cNvSpPr/>
                <p:nvPr/>
              </p:nvSpPr>
              <p:spPr>
                <a:xfrm>
                  <a:off x="5494564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0" name="타원 29"/>
                <p:cNvSpPr/>
                <p:nvPr/>
              </p:nvSpPr>
              <p:spPr>
                <a:xfrm>
                  <a:off x="5902918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34" name="Text Box 86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6517447" y="1640158"/>
              <a:ext cx="2305050" cy="4293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5" tIns="45713" rIns="91425" bIns="45713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l" eaLnBrk="1" latinLnBrk="0" hangingPunct="1">
                <a:lnSpc>
                  <a:spcPct val="110000"/>
                </a:lnSpc>
                <a:spcBef>
                  <a:spcPct val="50000"/>
                </a:spcBef>
              </a:pPr>
              <a:r>
                <a:rPr lang="en-US" altLang="ko-KR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1.</a:t>
              </a:r>
            </a:p>
            <a:p>
              <a:pPr algn="l" eaLnBrk="1" latinLnBrk="0" hangingPunct="1">
                <a:lnSpc>
                  <a:spcPct val="110000"/>
                </a:lnSpc>
                <a:spcBef>
                  <a:spcPct val="50000"/>
                </a:spcBef>
              </a:pPr>
              <a:r>
                <a:rPr lang="ko-KR" altLang="en-US" sz="1200" dirty="0" err="1" smtClean="0">
                  <a:solidFill>
                    <a:srgbClr val="000000"/>
                  </a:solidFill>
                  <a:latin typeface="+mn-ea"/>
                  <a:ea typeface="+mn-ea"/>
                </a:rPr>
                <a:t>기업회원</a:t>
              </a: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 가입하기 버튼을 클릭하여 </a:t>
              </a:r>
              <a:r>
                <a:rPr lang="ko-KR" altLang="en-US" sz="1200" dirty="0" err="1" smtClean="0">
                  <a:solidFill>
                    <a:srgbClr val="000000"/>
                  </a:solidFill>
                  <a:latin typeface="+mn-ea"/>
                  <a:ea typeface="+mn-ea"/>
                </a:rPr>
                <a:t>기업회원으로</a:t>
              </a: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 가입하시기 바랍니다</a:t>
              </a:r>
              <a:r>
                <a:rPr lang="en-US" altLang="ko-KR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.</a:t>
              </a:r>
              <a:endParaRPr lang="en-US" altLang="ko-KR" sz="1200" dirty="0" smtClean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algn="l" eaLnBrk="1" latinLnBrk="0" hangingPunct="1">
                <a:lnSpc>
                  <a:spcPct val="110000"/>
                </a:lnSpc>
                <a:spcBef>
                  <a:spcPct val="50000"/>
                </a:spcBef>
              </a:pPr>
              <a:r>
                <a:rPr lang="en-US" altLang="ko-KR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2</a:t>
              </a:r>
              <a:r>
                <a:rPr lang="en-US" altLang="ko-KR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.</a:t>
              </a: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 </a:t>
              </a:r>
              <a:endParaRPr lang="en-US" altLang="ko-KR" sz="1200" dirty="0" smtClean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algn="l" eaLnBrk="1" latinLnBrk="0" hangingPunct="1">
                <a:lnSpc>
                  <a:spcPct val="110000"/>
                </a:lnSpc>
                <a:spcBef>
                  <a:spcPct val="50000"/>
                </a:spcBef>
              </a:pP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기존에 </a:t>
              </a:r>
              <a:r>
                <a:rPr lang="ko-KR" altLang="en-US" sz="1200" dirty="0" err="1" smtClean="0">
                  <a:solidFill>
                    <a:srgbClr val="000000"/>
                  </a:solidFill>
                  <a:latin typeface="+mn-ea"/>
                  <a:ea typeface="+mn-ea"/>
                </a:rPr>
                <a:t>환경평가를</a:t>
              </a: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 사용하셨던 기관은 과거 </a:t>
              </a:r>
              <a:r>
                <a:rPr lang="ko-KR" altLang="en-US" sz="1200" dirty="0" err="1" smtClean="0">
                  <a:solidFill>
                    <a:srgbClr val="000000"/>
                  </a:solidFill>
                  <a:latin typeface="+mn-ea"/>
                  <a:ea typeface="+mn-ea"/>
                </a:rPr>
                <a:t>환경평가의</a:t>
              </a: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 </a:t>
              </a:r>
              <a:r>
                <a:rPr lang="ko-KR" altLang="en-US" sz="1200" dirty="0" err="1" smtClean="0">
                  <a:solidFill>
                    <a:srgbClr val="000000"/>
                  </a:solidFill>
                  <a:latin typeface="+mn-ea"/>
                  <a:ea typeface="+mn-ea"/>
                </a:rPr>
                <a:t>데이타를</a:t>
              </a: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 끌고 올 수 있습니다</a:t>
              </a:r>
              <a:r>
                <a:rPr lang="en-US" altLang="ko-KR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.</a:t>
              </a:r>
            </a:p>
            <a:p>
              <a:pPr algn="l" eaLnBrk="1" latinLnBrk="0" hangingPunct="1">
                <a:lnSpc>
                  <a:spcPct val="110000"/>
                </a:lnSpc>
                <a:spcBef>
                  <a:spcPct val="50000"/>
                </a:spcBef>
              </a:pP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반드시 </a:t>
              </a:r>
              <a:r>
                <a:rPr lang="ko-KR" altLang="en-US" sz="1200" dirty="0" err="1" smtClean="0">
                  <a:solidFill>
                    <a:srgbClr val="000000"/>
                  </a:solidFill>
                  <a:latin typeface="+mn-ea"/>
                  <a:ea typeface="+mn-ea"/>
                </a:rPr>
                <a:t>기업회원</a:t>
              </a: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 가입 매뉴얼을 클릭하셔서 연동 방법을 확인하시기 바랍니다</a:t>
              </a:r>
              <a:r>
                <a:rPr lang="en-US" altLang="ko-KR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.</a:t>
              </a:r>
              <a:endParaRPr lang="en-US" altLang="ko-KR" sz="1200" dirty="0">
                <a:solidFill>
                  <a:srgbClr val="000000"/>
                </a:solidFill>
                <a:latin typeface="+mn-ea"/>
                <a:ea typeface="+mn-ea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8676" r="56507" b="6207"/>
          <a:stretch/>
        </p:blipFill>
        <p:spPr bwMode="auto">
          <a:xfrm>
            <a:off x="950021" y="953687"/>
            <a:ext cx="4415608" cy="375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8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35873" y="2475351"/>
            <a:ext cx="233296" cy="22119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1</a:t>
            </a:r>
          </a:p>
        </p:txBody>
      </p:sp>
      <p:sp>
        <p:nvSpPr>
          <p:cNvPr id="39" name="Oval 8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035873" y="3526782"/>
            <a:ext cx="233296" cy="22119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2</a:t>
            </a:r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421481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" y="-1"/>
            <a:ext cx="7143487" cy="514738"/>
          </a:xfrm>
        </p:spPr>
        <p:txBody>
          <a:bodyPr/>
          <a:lstStyle/>
          <a:p>
            <a:r>
              <a:rPr lang="ko-KR" altLang="en-US" sz="2000" dirty="0" smtClean="0"/>
              <a:t>평가신청서 작성</a:t>
            </a:r>
            <a:r>
              <a:rPr lang="en-US" altLang="ko-KR" sz="2000" dirty="0" smtClean="0"/>
              <a:t>-1</a:t>
            </a:r>
            <a:endParaRPr lang="ko-KR" altLang="en-US" sz="2000" dirty="0"/>
          </a:p>
        </p:txBody>
      </p:sp>
      <p:pic>
        <p:nvPicPr>
          <p:cNvPr id="37" name="그림 65" descr="배경-바닥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778" y="4793472"/>
            <a:ext cx="8081851" cy="26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AutoShape 31"/>
          <p:cNvSpPr>
            <a:spLocks noChangeArrowheads="1"/>
          </p:cNvSpPr>
          <p:nvPr/>
        </p:nvSpPr>
        <p:spPr bwMode="auto">
          <a:xfrm>
            <a:off x="563468" y="757043"/>
            <a:ext cx="5219529" cy="4162791"/>
          </a:xfrm>
          <a:prstGeom prst="roundRect">
            <a:avLst>
              <a:gd name="adj" fmla="val 7829"/>
            </a:avLst>
          </a:prstGeom>
          <a:solidFill>
            <a:schemeClr val="bg1"/>
          </a:solidFill>
          <a:ln w="28575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39" name="모서리가 둥근 직사각형 118"/>
          <p:cNvPicPr>
            <a:picLocks noChangeArrowheads="1"/>
          </p:cNvPicPr>
          <p:nvPr/>
        </p:nvPicPr>
        <p:blipFill>
          <a:blip r:embed="rId6" cstate="print"/>
          <a:srcRect b="41057"/>
          <a:stretch>
            <a:fillRect/>
          </a:stretch>
        </p:blipFill>
        <p:spPr bwMode="auto">
          <a:xfrm>
            <a:off x="5945756" y="995462"/>
            <a:ext cx="2319323" cy="4066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그룹 64"/>
          <p:cNvGrpSpPr/>
          <p:nvPr/>
        </p:nvGrpSpPr>
        <p:grpSpPr>
          <a:xfrm>
            <a:off x="5620941" y="2202896"/>
            <a:ext cx="417736" cy="270249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54" name="그룹 59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59" name="막힌 원호 58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" name="타원 59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" name="타원 60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5" name="그룹 60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56" name="막힌 원호 55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" name="타원 56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타원 57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1" name="그룹 85"/>
          <p:cNvGrpSpPr/>
          <p:nvPr/>
        </p:nvGrpSpPr>
        <p:grpSpPr>
          <a:xfrm>
            <a:off x="5620941" y="3028506"/>
            <a:ext cx="417736" cy="270249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6" name="그룹 86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51" name="막힌 원호 50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타원 51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타원 52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7" name="그룹 87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48" name="막힌 원호 47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" name="타원 48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타원 49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43" name="Text Box 8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24839" y="1001082"/>
            <a:ext cx="2140240" cy="349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latinLnBrk="0" hangingPunct="1">
              <a:spcBef>
                <a:spcPct val="50000"/>
              </a:spcBef>
            </a:pP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1.</a:t>
            </a:r>
          </a:p>
          <a:p>
            <a:pPr algn="l" eaLnBrk="1" latinLnBrk="0" hangingPunct="1">
              <a:spcBef>
                <a:spcPct val="50000"/>
              </a:spcBef>
            </a:pPr>
            <a:r>
              <a:rPr lang="ko-KR" altLang="en-US" sz="1100" dirty="0" smtClean="0">
                <a:solidFill>
                  <a:srgbClr val="000000"/>
                </a:solidFill>
                <a:latin typeface="+mn-ea"/>
                <a:ea typeface="+mn-ea"/>
              </a:rPr>
              <a:t>관리자 승인 후 </a:t>
            </a:r>
            <a:r>
              <a:rPr lang="ko-KR" altLang="en-US" sz="1100" dirty="0" err="1" smtClean="0">
                <a:solidFill>
                  <a:srgbClr val="000000"/>
                </a:solidFill>
                <a:latin typeface="+mn-ea"/>
                <a:ea typeface="+mn-ea"/>
              </a:rPr>
              <a:t>로그인을</a:t>
            </a:r>
            <a:r>
              <a:rPr lang="ko-KR" altLang="en-US" sz="1100" dirty="0" smtClean="0">
                <a:solidFill>
                  <a:srgbClr val="000000"/>
                </a:solidFill>
                <a:latin typeface="+mn-ea"/>
                <a:ea typeface="+mn-ea"/>
              </a:rPr>
              <a:t> 하셨다면 </a:t>
            </a:r>
            <a:r>
              <a:rPr lang="ko-KR" altLang="en-US" sz="1100" dirty="0" err="1" smtClean="0">
                <a:solidFill>
                  <a:srgbClr val="000000"/>
                </a:solidFill>
                <a:latin typeface="+mn-ea"/>
                <a:ea typeface="+mn-ea"/>
              </a:rPr>
              <a:t>마이페이지</a:t>
            </a:r>
            <a:r>
              <a:rPr lang="en-US" altLang="ko-KR" sz="1100" dirty="0" smtClean="0">
                <a:solidFill>
                  <a:srgbClr val="000000"/>
                </a:solidFill>
                <a:latin typeface="+mn-ea"/>
                <a:ea typeface="+mn-ea"/>
              </a:rPr>
              <a:t>&gt;</a:t>
            </a:r>
            <a:r>
              <a:rPr lang="ko-KR" altLang="en-US" sz="1100" dirty="0" smtClean="0">
                <a:solidFill>
                  <a:srgbClr val="000000"/>
                </a:solidFill>
                <a:latin typeface="+mn-ea"/>
                <a:ea typeface="+mn-ea"/>
              </a:rPr>
              <a:t>평가 </a:t>
            </a:r>
            <a:r>
              <a:rPr lang="ko-KR" altLang="en-US" sz="1100" dirty="0" smtClean="0">
                <a:solidFill>
                  <a:srgbClr val="000000"/>
                </a:solidFill>
                <a:latin typeface="+mn-ea"/>
                <a:ea typeface="+mn-ea"/>
              </a:rPr>
              <a:t>신청서 작성 메뉴를 눌러 평가 신청서를 작성해주세요</a:t>
            </a:r>
            <a:endParaRPr lang="en-US" altLang="ko-KR" sz="1100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algn="l" eaLnBrk="1" latinLnBrk="0" hangingPunct="1">
              <a:spcBef>
                <a:spcPct val="50000"/>
              </a:spcBef>
            </a:pPr>
            <a:r>
              <a:rPr lang="en-US" altLang="ko-KR" sz="1000" b="1" dirty="0" smtClean="0">
                <a:solidFill>
                  <a:srgbClr val="FF0000"/>
                </a:solidFill>
                <a:latin typeface="+mn-ea"/>
                <a:ea typeface="+mn-ea"/>
              </a:rPr>
              <a:t>※ </a:t>
            </a:r>
            <a:r>
              <a:rPr lang="ko-KR" altLang="en-US" sz="1000" b="1" dirty="0" smtClean="0">
                <a:solidFill>
                  <a:srgbClr val="FF0000"/>
                </a:solidFill>
                <a:latin typeface="+mn-ea"/>
                <a:ea typeface="+mn-ea"/>
              </a:rPr>
              <a:t>평가희망일정을 신청일 기준 최소 </a:t>
            </a:r>
            <a:r>
              <a:rPr lang="en-US" altLang="ko-KR" sz="1000" b="1" dirty="0" smtClean="0">
                <a:solidFill>
                  <a:srgbClr val="FF0000"/>
                </a:solidFill>
                <a:latin typeface="+mn-ea"/>
                <a:ea typeface="+mn-ea"/>
              </a:rPr>
              <a:t>4</a:t>
            </a:r>
            <a:r>
              <a:rPr lang="ko-KR" altLang="en-US" sz="1000" b="1" dirty="0" err="1" smtClean="0">
                <a:solidFill>
                  <a:srgbClr val="FF0000"/>
                </a:solidFill>
                <a:latin typeface="+mn-ea"/>
                <a:ea typeface="+mn-ea"/>
              </a:rPr>
              <a:t>주후로</a:t>
            </a:r>
            <a:r>
              <a:rPr lang="ko-KR" altLang="en-US" sz="1000" b="1" dirty="0" smtClean="0">
                <a:solidFill>
                  <a:srgbClr val="FF0000"/>
                </a:solidFill>
                <a:latin typeface="+mn-ea"/>
                <a:ea typeface="+mn-ea"/>
              </a:rPr>
              <a:t> 일정을 체크 </a:t>
            </a:r>
            <a:r>
              <a:rPr lang="en-US" altLang="ko-KR" sz="1000" b="1" dirty="0">
                <a:solidFill>
                  <a:srgbClr val="FF0000"/>
                </a:solidFill>
                <a:latin typeface="+mn-ea"/>
                <a:ea typeface="+mn-ea"/>
              </a:rPr>
              <a:t>[</a:t>
            </a:r>
            <a:r>
              <a:rPr lang="ko-KR" altLang="en-US" sz="1000" b="1" dirty="0" err="1" smtClean="0">
                <a:solidFill>
                  <a:srgbClr val="FF0000"/>
                </a:solidFill>
                <a:latin typeface="+mn-ea"/>
                <a:ea typeface="+mn-ea"/>
              </a:rPr>
              <a:t>평가개시전</a:t>
            </a:r>
            <a:r>
              <a:rPr lang="en-US" altLang="ko-KR" sz="1000" b="1" dirty="0" smtClean="0">
                <a:solidFill>
                  <a:srgbClr val="FF0000"/>
                </a:solidFill>
                <a:latin typeface="+mn-ea"/>
                <a:ea typeface="+mn-ea"/>
              </a:rPr>
              <a:t>(1</a:t>
            </a:r>
            <a:r>
              <a:rPr lang="ko-KR" altLang="en-US" sz="1000" b="1" dirty="0" smtClean="0">
                <a:solidFill>
                  <a:srgbClr val="FF0000"/>
                </a:solidFill>
                <a:latin typeface="+mn-ea"/>
                <a:ea typeface="+mn-ea"/>
              </a:rPr>
              <a:t>주일</a:t>
            </a:r>
            <a:r>
              <a:rPr lang="en-US" altLang="ko-KR" sz="1000" b="1" dirty="0" smtClean="0">
                <a:solidFill>
                  <a:srgbClr val="FF0000"/>
                </a:solidFill>
                <a:latin typeface="+mn-ea"/>
                <a:ea typeface="+mn-ea"/>
              </a:rPr>
              <a:t>)</a:t>
            </a:r>
            <a:r>
              <a:rPr lang="ko-KR" altLang="en-US" sz="1000" b="1" dirty="0" smtClean="0">
                <a:solidFill>
                  <a:srgbClr val="FF0000"/>
                </a:solidFill>
                <a:latin typeface="+mn-ea"/>
                <a:ea typeface="+mn-ea"/>
              </a:rPr>
              <a:t>에</a:t>
            </a:r>
            <a:r>
              <a:rPr lang="en-US" altLang="ko-KR" sz="1000" b="1" dirty="0" smtClean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ko-KR" altLang="en-US" sz="1000" b="1" dirty="0" smtClean="0">
                <a:solidFill>
                  <a:srgbClr val="FF0000"/>
                </a:solidFill>
                <a:latin typeface="+mn-ea"/>
                <a:ea typeface="+mn-ea"/>
              </a:rPr>
              <a:t>평가비용을 사전납입 후 평가진행 진행가능</a:t>
            </a:r>
            <a:r>
              <a:rPr lang="en-US" altLang="ko-KR" sz="1000" b="1" dirty="0" smtClean="0">
                <a:solidFill>
                  <a:srgbClr val="FF0000"/>
                </a:solidFill>
                <a:latin typeface="+mn-ea"/>
                <a:ea typeface="+mn-ea"/>
              </a:rPr>
              <a:t>]</a:t>
            </a:r>
          </a:p>
          <a:p>
            <a:pPr algn="l" eaLnBrk="1" latinLnBrk="0" hangingPunct="1">
              <a:spcBef>
                <a:spcPct val="50000"/>
              </a:spcBef>
            </a:pP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2.</a:t>
            </a:r>
          </a:p>
          <a:p>
            <a:pPr algn="l" eaLnBrk="1" latinLnBrk="0" hangingPunct="1">
              <a:spcBef>
                <a:spcPct val="50000"/>
              </a:spcBef>
            </a:pPr>
            <a:r>
              <a:rPr lang="ko-KR" altLang="en-US" sz="1100" dirty="0" smtClean="0">
                <a:solidFill>
                  <a:srgbClr val="000000"/>
                </a:solidFill>
                <a:latin typeface="+mn-ea"/>
                <a:ea typeface="+mn-ea"/>
              </a:rPr>
              <a:t>이때 신청서 하단에 있는 </a:t>
            </a:r>
            <a:r>
              <a:rPr lang="en-US" altLang="ko-KR" sz="1100" dirty="0" smtClean="0">
                <a:solidFill>
                  <a:srgbClr val="000000"/>
                </a:solidFill>
                <a:latin typeface="+mn-ea"/>
                <a:ea typeface="+mn-ea"/>
              </a:rPr>
              <a:t>[</a:t>
            </a:r>
            <a:r>
              <a:rPr lang="ko-KR" altLang="en-US" sz="1100" dirty="0" smtClean="0">
                <a:solidFill>
                  <a:srgbClr val="000000"/>
                </a:solidFill>
                <a:latin typeface="+mn-ea"/>
                <a:ea typeface="+mn-ea"/>
              </a:rPr>
              <a:t>환경평가신청서 다운로드</a:t>
            </a:r>
            <a:r>
              <a:rPr lang="en-US" altLang="ko-KR" sz="1100" dirty="0" smtClean="0">
                <a:solidFill>
                  <a:srgbClr val="000000"/>
                </a:solidFill>
                <a:latin typeface="+mn-ea"/>
                <a:ea typeface="+mn-ea"/>
              </a:rPr>
              <a:t>] </a:t>
            </a:r>
            <a:r>
              <a:rPr lang="ko-KR" altLang="en-US" sz="1100" dirty="0" smtClean="0">
                <a:solidFill>
                  <a:srgbClr val="000000"/>
                </a:solidFill>
                <a:latin typeface="+mn-ea"/>
                <a:ea typeface="+mn-ea"/>
              </a:rPr>
              <a:t>버튼을 눌러 첨부된 한글파일을 저장하신 다음 출력 후 </a:t>
            </a:r>
            <a:r>
              <a:rPr lang="ko-KR" altLang="en-US" sz="1100" dirty="0" err="1" smtClean="0">
                <a:solidFill>
                  <a:srgbClr val="000000"/>
                </a:solidFill>
                <a:latin typeface="+mn-ea"/>
                <a:ea typeface="+mn-ea"/>
              </a:rPr>
              <a:t>스캔하여</a:t>
            </a:r>
            <a:r>
              <a:rPr lang="ko-KR" altLang="en-US" sz="1100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lang="ko-KR" altLang="en-US" sz="1100" dirty="0" err="1" smtClean="0">
                <a:solidFill>
                  <a:srgbClr val="000000"/>
                </a:solidFill>
                <a:latin typeface="+mn-ea"/>
                <a:ea typeface="+mn-ea"/>
              </a:rPr>
              <a:t>스캔본을</a:t>
            </a:r>
            <a:r>
              <a:rPr lang="ko-KR" altLang="en-US" sz="1100" dirty="0" smtClean="0">
                <a:solidFill>
                  <a:srgbClr val="000000"/>
                </a:solidFill>
                <a:latin typeface="+mn-ea"/>
                <a:ea typeface="+mn-ea"/>
              </a:rPr>
              <a:t> 업로드해주셔야 합니다</a:t>
            </a:r>
            <a:r>
              <a:rPr lang="en-US" altLang="ko-KR" sz="110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</a:p>
          <a:p>
            <a:pPr algn="l" eaLnBrk="1" latinLnBrk="0" hangingPunct="1">
              <a:spcBef>
                <a:spcPct val="50000"/>
              </a:spcBef>
            </a:pPr>
            <a:r>
              <a:rPr lang="en-US" altLang="ko-KR" sz="1000" b="1" dirty="0" smtClean="0">
                <a:solidFill>
                  <a:srgbClr val="FF0000"/>
                </a:solidFill>
                <a:latin typeface="+mn-ea"/>
                <a:ea typeface="+mn-ea"/>
              </a:rPr>
              <a:t>※ </a:t>
            </a:r>
            <a:r>
              <a:rPr lang="ko-KR" altLang="en-US" sz="1000" b="1" dirty="0" smtClean="0">
                <a:solidFill>
                  <a:srgbClr val="FF0000"/>
                </a:solidFill>
                <a:latin typeface="+mn-ea"/>
                <a:ea typeface="+mn-ea"/>
              </a:rPr>
              <a:t>회사 위치도 및 </a:t>
            </a:r>
            <a:r>
              <a:rPr lang="ko-KR" altLang="en-US" sz="1000" b="1" dirty="0" err="1" smtClean="0">
                <a:solidFill>
                  <a:srgbClr val="FF0000"/>
                </a:solidFill>
                <a:latin typeface="+mn-ea"/>
                <a:ea typeface="+mn-ea"/>
              </a:rPr>
              <a:t>교정실</a:t>
            </a:r>
            <a:r>
              <a:rPr lang="ko-KR" altLang="en-US" sz="1000" b="1" dirty="0" smtClean="0">
                <a:solidFill>
                  <a:srgbClr val="FF0000"/>
                </a:solidFill>
                <a:latin typeface="+mn-ea"/>
                <a:ea typeface="+mn-ea"/>
              </a:rPr>
              <a:t> 개략도 첨부 필</a:t>
            </a:r>
            <a:endParaRPr lang="en-US" altLang="ko-KR" sz="10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0" t="7828" r="57098" b="5968"/>
          <a:stretch/>
        </p:blipFill>
        <p:spPr bwMode="auto">
          <a:xfrm>
            <a:off x="990647" y="916191"/>
            <a:ext cx="4261657" cy="380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8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5550" y="2531938"/>
            <a:ext cx="255364" cy="215769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1</a:t>
            </a:r>
          </a:p>
        </p:txBody>
      </p:sp>
      <p:sp>
        <p:nvSpPr>
          <p:cNvPr id="45" name="Oval 8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25957" y="4142195"/>
            <a:ext cx="255364" cy="215769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2</a:t>
            </a:r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64008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" y="-1"/>
            <a:ext cx="7143487" cy="514738"/>
          </a:xfrm>
        </p:spPr>
        <p:txBody>
          <a:bodyPr/>
          <a:lstStyle/>
          <a:p>
            <a:r>
              <a:rPr lang="ko-KR" altLang="en-US" sz="2000" dirty="0" smtClean="0"/>
              <a:t>평가신청서 작성 </a:t>
            </a:r>
            <a:r>
              <a:rPr lang="en-US" altLang="ko-KR" sz="2000" dirty="0" smtClean="0"/>
              <a:t>-2</a:t>
            </a:r>
            <a:endParaRPr lang="ko-KR" altLang="en-US" sz="2000" dirty="0"/>
          </a:p>
        </p:txBody>
      </p:sp>
      <p:grpSp>
        <p:nvGrpSpPr>
          <p:cNvPr id="2" name="그룹 1"/>
          <p:cNvGrpSpPr/>
          <p:nvPr/>
        </p:nvGrpSpPr>
        <p:grpSpPr>
          <a:xfrm>
            <a:off x="611188" y="606914"/>
            <a:ext cx="7782185" cy="4533903"/>
            <a:chOff x="0" y="1125538"/>
            <a:chExt cx="9144000" cy="5732462"/>
          </a:xfrm>
        </p:grpSpPr>
        <p:pic>
          <p:nvPicPr>
            <p:cNvPr id="30" name="그림 65" descr="배경-바닥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6500813"/>
              <a:ext cx="9144000" cy="357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AutoShape 31"/>
            <p:cNvSpPr>
              <a:spLocks noChangeArrowheads="1"/>
            </p:cNvSpPr>
            <p:nvPr/>
          </p:nvSpPr>
          <p:spPr bwMode="auto">
            <a:xfrm>
              <a:off x="250825" y="1125538"/>
              <a:ext cx="5905500" cy="5543550"/>
            </a:xfrm>
            <a:prstGeom prst="roundRect">
              <a:avLst>
                <a:gd name="adj" fmla="val 7829"/>
              </a:avLst>
            </a:prstGeom>
            <a:solidFill>
              <a:schemeClr val="bg1"/>
            </a:solidFill>
            <a:ln w="28575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pic>
          <p:nvPicPr>
            <p:cNvPr id="32" name="모서리가 둥근 직사각형 118"/>
            <p:cNvPicPr>
              <a:picLocks noChangeArrowheads="1"/>
            </p:cNvPicPr>
            <p:nvPr/>
          </p:nvPicPr>
          <p:blipFill>
            <a:blip r:embed="rId6" cstate="print"/>
            <a:srcRect b="41057"/>
            <a:stretch>
              <a:fillRect/>
            </a:stretch>
          </p:blipFill>
          <p:spPr bwMode="auto">
            <a:xfrm>
              <a:off x="6340475" y="1443038"/>
              <a:ext cx="2624138" cy="5414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3" name="그룹 64"/>
            <p:cNvGrpSpPr/>
            <p:nvPr/>
          </p:nvGrpSpPr>
          <p:grpSpPr>
            <a:xfrm>
              <a:off x="5972972" y="3050967"/>
              <a:ext cx="472637" cy="359888"/>
              <a:chOff x="5494564" y="3461156"/>
              <a:chExt cx="499836" cy="4377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34" name="그룹 59"/>
              <p:cNvGrpSpPr/>
              <p:nvPr/>
            </p:nvGrpSpPr>
            <p:grpSpPr>
              <a:xfrm>
                <a:off x="5494564" y="3461156"/>
                <a:ext cx="499836" cy="323444"/>
                <a:chOff x="5494564" y="3461156"/>
                <a:chExt cx="499836" cy="323444"/>
              </a:xfrm>
            </p:grpSpPr>
            <p:sp>
              <p:nvSpPr>
                <p:cNvPr id="65" name="막힌 원호 64"/>
                <p:cNvSpPr/>
                <p:nvPr/>
              </p:nvSpPr>
              <p:spPr>
                <a:xfrm>
                  <a:off x="5520705" y="3461156"/>
                  <a:ext cx="425680" cy="323444"/>
                </a:xfrm>
                <a:prstGeom prst="blockArc">
                  <a:avLst>
                    <a:gd name="adj1" fmla="val 12115027"/>
                    <a:gd name="adj2" fmla="val 20339554"/>
                    <a:gd name="adj3" fmla="val 7062"/>
                  </a:avLst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6" name="타원 65"/>
                <p:cNvSpPr/>
                <p:nvPr/>
              </p:nvSpPr>
              <p:spPr>
                <a:xfrm>
                  <a:off x="5494564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" name="타원 66"/>
                <p:cNvSpPr/>
                <p:nvPr/>
              </p:nvSpPr>
              <p:spPr>
                <a:xfrm>
                  <a:off x="5902918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35" name="그룹 60"/>
              <p:cNvGrpSpPr/>
              <p:nvPr/>
            </p:nvGrpSpPr>
            <p:grpSpPr>
              <a:xfrm>
                <a:off x="5494564" y="3575456"/>
                <a:ext cx="499836" cy="323444"/>
                <a:chOff x="5494564" y="3461156"/>
                <a:chExt cx="499836" cy="323444"/>
              </a:xfrm>
            </p:grpSpPr>
            <p:sp>
              <p:nvSpPr>
                <p:cNvPr id="62" name="막힌 원호 61"/>
                <p:cNvSpPr/>
                <p:nvPr/>
              </p:nvSpPr>
              <p:spPr>
                <a:xfrm>
                  <a:off x="5520705" y="3461156"/>
                  <a:ext cx="425680" cy="323444"/>
                </a:xfrm>
                <a:prstGeom prst="blockArc">
                  <a:avLst>
                    <a:gd name="adj1" fmla="val 12115027"/>
                    <a:gd name="adj2" fmla="val 20339554"/>
                    <a:gd name="adj3" fmla="val 7062"/>
                  </a:avLst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>
                  <a:off x="5494564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" name="타원 63"/>
                <p:cNvSpPr/>
                <p:nvPr/>
              </p:nvSpPr>
              <p:spPr>
                <a:xfrm>
                  <a:off x="5902918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68" name="그룹 85"/>
            <p:cNvGrpSpPr/>
            <p:nvPr/>
          </p:nvGrpSpPr>
          <p:grpSpPr>
            <a:xfrm>
              <a:off x="5972972" y="4150424"/>
              <a:ext cx="472637" cy="359888"/>
              <a:chOff x="5494564" y="3461156"/>
              <a:chExt cx="499836" cy="4377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69" name="그룹 86"/>
              <p:cNvGrpSpPr/>
              <p:nvPr/>
            </p:nvGrpSpPr>
            <p:grpSpPr>
              <a:xfrm>
                <a:off x="5494564" y="3461156"/>
                <a:ext cx="499836" cy="323444"/>
                <a:chOff x="5494564" y="3461156"/>
                <a:chExt cx="499836" cy="323444"/>
              </a:xfrm>
            </p:grpSpPr>
            <p:sp>
              <p:nvSpPr>
                <p:cNvPr id="74" name="막힌 원호 73"/>
                <p:cNvSpPr/>
                <p:nvPr/>
              </p:nvSpPr>
              <p:spPr>
                <a:xfrm>
                  <a:off x="5520705" y="3461156"/>
                  <a:ext cx="425680" cy="323444"/>
                </a:xfrm>
                <a:prstGeom prst="blockArc">
                  <a:avLst>
                    <a:gd name="adj1" fmla="val 12115027"/>
                    <a:gd name="adj2" fmla="val 20339554"/>
                    <a:gd name="adj3" fmla="val 7062"/>
                  </a:avLst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5" name="타원 74"/>
                <p:cNvSpPr/>
                <p:nvPr/>
              </p:nvSpPr>
              <p:spPr>
                <a:xfrm>
                  <a:off x="5494564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6" name="타원 75"/>
                <p:cNvSpPr/>
                <p:nvPr/>
              </p:nvSpPr>
              <p:spPr>
                <a:xfrm>
                  <a:off x="5902918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70" name="그룹 87"/>
              <p:cNvGrpSpPr/>
              <p:nvPr/>
            </p:nvGrpSpPr>
            <p:grpSpPr>
              <a:xfrm>
                <a:off x="5494564" y="3575456"/>
                <a:ext cx="499836" cy="323444"/>
                <a:chOff x="5494564" y="3461156"/>
                <a:chExt cx="499836" cy="323444"/>
              </a:xfrm>
            </p:grpSpPr>
            <p:sp>
              <p:nvSpPr>
                <p:cNvPr id="71" name="막힌 원호 70"/>
                <p:cNvSpPr/>
                <p:nvPr/>
              </p:nvSpPr>
              <p:spPr>
                <a:xfrm>
                  <a:off x="5520705" y="3461156"/>
                  <a:ext cx="425680" cy="323444"/>
                </a:xfrm>
                <a:prstGeom prst="blockArc">
                  <a:avLst>
                    <a:gd name="adj1" fmla="val 12115027"/>
                    <a:gd name="adj2" fmla="val 20339554"/>
                    <a:gd name="adj3" fmla="val 7062"/>
                  </a:avLst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2" name="타원 71"/>
                <p:cNvSpPr/>
                <p:nvPr/>
              </p:nvSpPr>
              <p:spPr>
                <a:xfrm>
                  <a:off x="5494564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3" name="타원 72"/>
                <p:cNvSpPr/>
                <p:nvPr/>
              </p:nvSpPr>
              <p:spPr>
                <a:xfrm>
                  <a:off x="5902918" y="3500624"/>
                  <a:ext cx="91482" cy="973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77" name="Oval 85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6372200" y="2099489"/>
              <a:ext cx="288925" cy="287338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1425" tIns="45713" rIns="91425" bIns="45713" anchor="ctr"/>
            <a:lstStyle/>
            <a:p>
              <a:pPr marL="0" marR="0" lvl="0" indent="0" algn="ctr" defTabSz="914400" eaLnBrk="0" fontAlgn="auto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1</a:t>
              </a:r>
            </a:p>
          </p:txBody>
        </p:sp>
        <p:sp>
          <p:nvSpPr>
            <p:cNvPr id="78" name="Text Box 86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659439" y="2060848"/>
              <a:ext cx="2305050" cy="88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5" tIns="45713" rIns="91425" bIns="45713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l" eaLnBrk="1" latinLnBrk="0" hangingPunct="1">
                <a:lnSpc>
                  <a:spcPct val="110000"/>
                </a:lnSpc>
                <a:spcBef>
                  <a:spcPct val="50000"/>
                </a:spcBef>
              </a:pP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한글파일을 출력 후 서명하신 다음 </a:t>
              </a:r>
              <a:r>
                <a:rPr lang="ko-KR" altLang="en-US" sz="1200" dirty="0" err="1" smtClean="0">
                  <a:solidFill>
                    <a:srgbClr val="000000"/>
                  </a:solidFill>
                  <a:latin typeface="+mn-ea"/>
                  <a:ea typeface="+mn-ea"/>
                </a:rPr>
                <a:t>스캔하여</a:t>
              </a:r>
              <a:r>
                <a:rPr lang="ko-KR" altLang="en-US" sz="1200" dirty="0" smtClean="0">
                  <a:solidFill>
                    <a:srgbClr val="000000"/>
                  </a:solidFill>
                  <a:latin typeface="+mn-ea"/>
                  <a:ea typeface="+mn-ea"/>
                </a:rPr>
                <a:t> 올려주세요</a:t>
              </a:r>
              <a:endParaRPr lang="en-US" altLang="ko-KR" sz="1200" dirty="0">
                <a:solidFill>
                  <a:srgbClr val="000000"/>
                </a:solidFill>
                <a:latin typeface="+mn-ea"/>
                <a:ea typeface="+mn-ea"/>
              </a:endParaRPr>
            </a:p>
          </p:txBody>
        </p:sp>
        <p:pic>
          <p:nvPicPr>
            <p:cNvPr id="79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8" t="13053" r="13900" b="15157"/>
            <a:stretch/>
          </p:blipFill>
          <p:spPr bwMode="auto">
            <a:xfrm>
              <a:off x="382711" y="1772817"/>
              <a:ext cx="5502332" cy="36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Oval 85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968749" y="4313273"/>
              <a:ext cx="288925" cy="287338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1425" tIns="45713" rIns="91425" bIns="45713" anchor="ctr"/>
            <a:lstStyle/>
            <a:p>
              <a:pPr marL="0" marR="0" lvl="0" indent="0" algn="ctr" defTabSz="914400" eaLnBrk="0" fontAlgn="auto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941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" y="-1"/>
            <a:ext cx="7143487" cy="514738"/>
          </a:xfrm>
        </p:spPr>
        <p:txBody>
          <a:bodyPr/>
          <a:lstStyle/>
          <a:p>
            <a:r>
              <a:rPr lang="ko-KR" altLang="en-US" sz="2000" dirty="0" smtClean="0"/>
              <a:t>평가신청서 작성</a:t>
            </a:r>
            <a:r>
              <a:rPr lang="en-US" altLang="ko-KR" sz="2000" dirty="0" smtClean="0"/>
              <a:t>-3</a:t>
            </a:r>
            <a:endParaRPr lang="ko-KR" altLang="en-US" sz="2000" dirty="0"/>
          </a:p>
        </p:txBody>
      </p:sp>
      <p:pic>
        <p:nvPicPr>
          <p:cNvPr id="11" name="그림 65" descr="배경-바닥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680" y="4805237"/>
            <a:ext cx="8093122" cy="271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31"/>
          <p:cNvSpPr>
            <a:spLocks noChangeArrowheads="1"/>
          </p:cNvSpPr>
          <p:nvPr/>
        </p:nvSpPr>
        <p:spPr bwMode="auto">
          <a:xfrm>
            <a:off x="699679" y="716098"/>
            <a:ext cx="5226808" cy="4217151"/>
          </a:xfrm>
          <a:prstGeom prst="roundRect">
            <a:avLst>
              <a:gd name="adj" fmla="val 7829"/>
            </a:avLst>
          </a:prstGeom>
          <a:solidFill>
            <a:schemeClr val="bg1"/>
          </a:solidFill>
          <a:ln w="28575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13" name="모서리가 둥근 직사각형 118"/>
          <p:cNvPicPr>
            <a:picLocks noChangeArrowheads="1"/>
          </p:cNvPicPr>
          <p:nvPr/>
        </p:nvPicPr>
        <p:blipFill>
          <a:blip r:embed="rId5" cstate="print"/>
          <a:srcRect b="41057"/>
          <a:stretch>
            <a:fillRect/>
          </a:stretch>
        </p:blipFill>
        <p:spPr bwMode="auto">
          <a:xfrm>
            <a:off x="6089473" y="957630"/>
            <a:ext cx="2322558" cy="411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그룹 64"/>
          <p:cNvGrpSpPr/>
          <p:nvPr/>
        </p:nvGrpSpPr>
        <p:grpSpPr>
          <a:xfrm>
            <a:off x="5764206" y="2180832"/>
            <a:ext cx="418319" cy="273778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6" name="그룹 59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21" name="막힌 원호 20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타원 21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타원 22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7" name="그룹 60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18" name="막힌 원호 17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타원 18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타원 19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4" name="그룹 85"/>
          <p:cNvGrpSpPr/>
          <p:nvPr/>
        </p:nvGrpSpPr>
        <p:grpSpPr>
          <a:xfrm>
            <a:off x="5764206" y="3017223"/>
            <a:ext cx="418319" cy="273778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5" name="그룹 86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30" name="막힌 원호 29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타원 32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" name="타원 33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6" name="그룹 87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27" name="막힌 원호 26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타원 27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타원 28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5" name="Text Box 8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371779" y="1427617"/>
            <a:ext cx="2040141" cy="88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1.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err="1" smtClean="0">
                <a:solidFill>
                  <a:srgbClr val="000000"/>
                </a:solidFill>
                <a:latin typeface="+mn-ea"/>
                <a:ea typeface="+mn-ea"/>
              </a:rPr>
              <a:t>스캔한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 첨부파일은</a:t>
            </a:r>
            <a:endParaRPr lang="en-US" altLang="ko-KR" sz="1200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첨부파일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2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에 첨부해주세요</a:t>
            </a:r>
            <a:endParaRPr lang="en-US" altLang="ko-KR" sz="12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9" t="9157" r="56858" b="17060"/>
          <a:stretch/>
        </p:blipFill>
        <p:spPr bwMode="auto">
          <a:xfrm>
            <a:off x="1137226" y="914517"/>
            <a:ext cx="4196437" cy="398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Oval 8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00127" y="3731852"/>
            <a:ext cx="255720" cy="218587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1636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" y="-1"/>
            <a:ext cx="7143487" cy="514738"/>
          </a:xfrm>
        </p:spPr>
        <p:txBody>
          <a:bodyPr/>
          <a:lstStyle/>
          <a:p>
            <a:r>
              <a:rPr lang="ko-KR" altLang="en-US" sz="2000" dirty="0" smtClean="0"/>
              <a:t>평가신청서 작성</a:t>
            </a:r>
            <a:r>
              <a:rPr lang="en-US" altLang="ko-KR" sz="2000" dirty="0" smtClean="0"/>
              <a:t>-4</a:t>
            </a:r>
            <a:endParaRPr lang="ko-KR" altLang="en-US" sz="2000" dirty="0"/>
          </a:p>
        </p:txBody>
      </p:sp>
      <p:pic>
        <p:nvPicPr>
          <p:cNvPr id="31" name="그림 65" descr="배경-바닥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344" y="4692858"/>
            <a:ext cx="8050388" cy="26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AutoShape 31"/>
          <p:cNvSpPr>
            <a:spLocks noChangeArrowheads="1"/>
          </p:cNvSpPr>
          <p:nvPr/>
        </p:nvSpPr>
        <p:spPr bwMode="auto">
          <a:xfrm>
            <a:off x="782171" y="693301"/>
            <a:ext cx="5199209" cy="4124765"/>
          </a:xfrm>
          <a:prstGeom prst="roundRect">
            <a:avLst>
              <a:gd name="adj" fmla="val 7829"/>
            </a:avLst>
          </a:prstGeom>
          <a:solidFill>
            <a:schemeClr val="bg1"/>
          </a:solidFill>
          <a:ln w="28575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38" name="모서리가 둥근 직사각형 118"/>
          <p:cNvPicPr>
            <a:picLocks noChangeArrowheads="1"/>
          </p:cNvPicPr>
          <p:nvPr/>
        </p:nvPicPr>
        <p:blipFill>
          <a:blip r:embed="rId5" cstate="print"/>
          <a:srcRect b="41057"/>
          <a:stretch>
            <a:fillRect/>
          </a:stretch>
        </p:blipFill>
        <p:spPr bwMode="auto">
          <a:xfrm>
            <a:off x="6143505" y="929542"/>
            <a:ext cx="2310294" cy="402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그룹 64"/>
          <p:cNvGrpSpPr/>
          <p:nvPr/>
        </p:nvGrpSpPr>
        <p:grpSpPr>
          <a:xfrm>
            <a:off x="5819955" y="2125947"/>
            <a:ext cx="416110" cy="267780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0" name="그룹 59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45" name="막힌 원호 44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타원 45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" name="타원 46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1" name="그룹 60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42" name="막힌 원호 41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타원 42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타원 43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8" name="그룹 85"/>
          <p:cNvGrpSpPr/>
          <p:nvPr/>
        </p:nvGrpSpPr>
        <p:grpSpPr>
          <a:xfrm>
            <a:off x="5819955" y="2944015"/>
            <a:ext cx="416110" cy="267780"/>
            <a:chOff x="5494564" y="3461156"/>
            <a:chExt cx="499836" cy="4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9" name="그룹 86"/>
            <p:cNvGrpSpPr/>
            <p:nvPr/>
          </p:nvGrpSpPr>
          <p:grpSpPr>
            <a:xfrm>
              <a:off x="5494564" y="3461156"/>
              <a:ext cx="499836" cy="323444"/>
              <a:chOff x="5494564" y="3461156"/>
              <a:chExt cx="499836" cy="323444"/>
            </a:xfrm>
          </p:grpSpPr>
          <p:sp>
            <p:nvSpPr>
              <p:cNvPr id="54" name="막힌 원호 53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" name="타원 54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타원 55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0" name="그룹 87"/>
            <p:cNvGrpSpPr/>
            <p:nvPr/>
          </p:nvGrpSpPr>
          <p:grpSpPr>
            <a:xfrm>
              <a:off x="5494564" y="3575456"/>
              <a:ext cx="499836" cy="323444"/>
              <a:chOff x="5494564" y="3461156"/>
              <a:chExt cx="499836" cy="323444"/>
            </a:xfrm>
          </p:grpSpPr>
          <p:sp>
            <p:nvSpPr>
              <p:cNvPr id="51" name="막힌 원호 50"/>
              <p:cNvSpPr/>
              <p:nvPr/>
            </p:nvSpPr>
            <p:spPr>
              <a:xfrm>
                <a:off x="5520705" y="3461156"/>
                <a:ext cx="425680" cy="323444"/>
              </a:xfrm>
              <a:prstGeom prst="blockArc">
                <a:avLst>
                  <a:gd name="adj1" fmla="val 12115027"/>
                  <a:gd name="adj2" fmla="val 20339554"/>
                  <a:gd name="adj3" fmla="val 706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타원 51"/>
              <p:cNvSpPr/>
              <p:nvPr/>
            </p:nvSpPr>
            <p:spPr>
              <a:xfrm>
                <a:off x="5494564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타원 52"/>
              <p:cNvSpPr/>
              <p:nvPr/>
            </p:nvSpPr>
            <p:spPr>
              <a:xfrm>
                <a:off x="5902918" y="3500624"/>
                <a:ext cx="91482" cy="973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35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57" name="Text Box 8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424321" y="1389233"/>
            <a:ext cx="2029369" cy="219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1. </a:t>
            </a: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표준실 개수에 맞춰 표준실명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측정분야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면적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온도조건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습도조건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비고 사항을 입력해주세요</a:t>
            </a:r>
            <a:endParaRPr lang="en-US" altLang="ko-KR" sz="1200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endParaRPr lang="en-US" altLang="ko-KR" sz="12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l" eaLnBrk="1" latinLnBrk="0" hangingPunct="1">
              <a:lnSpc>
                <a:spcPct val="11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이 때 입력하신 표준실 </a:t>
            </a:r>
            <a:r>
              <a:rPr lang="ko-KR" altLang="en-US" sz="1200" dirty="0" err="1" smtClean="0">
                <a:solidFill>
                  <a:srgbClr val="000000"/>
                </a:solidFill>
                <a:latin typeface="+mn-ea"/>
                <a:ea typeface="+mn-ea"/>
              </a:rPr>
              <a:t>갯수에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 따라 평가 시 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‘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측정 평가표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’</a:t>
            </a:r>
            <a:r>
              <a:rPr lang="ko-KR" altLang="en-US" sz="1200" dirty="0" smtClean="0">
                <a:solidFill>
                  <a:srgbClr val="000000"/>
                </a:solidFill>
                <a:latin typeface="+mn-ea"/>
                <a:ea typeface="+mn-ea"/>
              </a:rPr>
              <a:t>가 결정됩니다</a:t>
            </a:r>
            <a:r>
              <a:rPr lang="en-US" altLang="ko-KR" sz="120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  <a:endParaRPr lang="en-US" altLang="ko-KR" sz="12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3" t="14698" r="55706" b="14255"/>
          <a:stretch/>
        </p:blipFill>
        <p:spPr bwMode="auto">
          <a:xfrm>
            <a:off x="1163944" y="810685"/>
            <a:ext cx="4337335" cy="383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Oval 8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705196" y="3034976"/>
            <a:ext cx="254370" cy="21379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marL="0" marR="0" lvl="0" indent="0" algn="ctr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1248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jmaK8T0BU0R3wppJm02f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jmaK8T0BU0R3wppJm02f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jmaK8T0BU0R3wppJm02f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jmaK8T0BU0R3wppJm02f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jmaK8T0BU0R3wppJm02f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jmaK8T0BU0R3wppJm02f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jmaK8T0BU0R3wppJm02f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jmaK8T0BU0R3wppJm02f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jmaK8T0BU0R3wppJm02f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jmaK8T0BU0R3wppJm02f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jmaK8T0BU0R3wppJm02f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jmaK8T0BU0R3wppJm02f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jmaK8T0BU0R3wppJm02f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jmaK8T0BU0R3wppJm02f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jmaK8T0BU0R3wppJm02f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jmaK8T0BU0R3wppJm02f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jmaK8T0BU0R3wppJm02f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jmaK8T0BU0R3wppJm02f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jmaK8T0BU0R3wppJm02f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jmaK8T0BU0R3wppJm02f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jmaK8T0BU0R3wppJm02f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5Mgn15rRalQUH9hwDjr9"/>
</p:tagLst>
</file>

<file path=ppt/theme/theme1.xml><?xml version="1.0" encoding="utf-8"?>
<a:theme xmlns:a="http://schemas.openxmlformats.org/drawingml/2006/main" name="Custom Design">
  <a:themeElements>
    <a:clrScheme name="Custom 19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252525"/>
      </a:accent1>
      <a:accent2>
        <a:srgbClr val="FAB7A1"/>
      </a:accent2>
      <a:accent3>
        <a:srgbClr val="D8D8D8"/>
      </a:accent3>
      <a:accent4>
        <a:srgbClr val="F34C15"/>
      </a:accent4>
      <a:accent5>
        <a:srgbClr val="808080"/>
      </a:accent5>
      <a:accent6>
        <a:srgbClr val="000000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sobar - ion global">
      <a:majorFont>
        <a:latin typeface="Calibri"/>
        <a:ea typeface="맑은 고딕"/>
        <a:cs typeface=""/>
      </a:majorFont>
      <a:minorFont>
        <a:latin typeface="Calibri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rtlCol="0" anchor="t" anchorCtr="0">
        <a:noAutofit/>
      </a:bodyPr>
      <a:lstStyle>
        <a:defPPr algn="ctr">
          <a:spcBef>
            <a:spcPts val="300"/>
          </a:spcBef>
          <a:spcAft>
            <a:spcPts val="300"/>
          </a:spcAft>
          <a:defRPr sz="1000" b="1" dirty="0" smtClean="0">
            <a:solidFill>
              <a:schemeClr val="dk1"/>
            </a:solidFill>
            <a:latin typeface="+mn-ea"/>
            <a:ea typeface="+mn-ea"/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38100">
          <a:solidFill>
            <a:srgbClr val="C00000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spcBef>
            <a:spcPts val="300"/>
          </a:spcBef>
          <a:spcAft>
            <a:spcPts val="300"/>
          </a:spcAft>
          <a:defRPr sz="1200" dirty="0" err="1" smtClean="0">
            <a:solidFill>
              <a:schemeClr val="tx1"/>
            </a:solidFill>
            <a:latin typeface="Calibri" pitchFamily="34" charset="0"/>
            <a:ea typeface="맑은 고딕" pitchFamily="50" charset="-127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18458</TotalTime>
  <Words>861</Words>
  <Application>Microsoft Office PowerPoint</Application>
  <PresentationFormat>화면 슬라이드 쇼(16:9)</PresentationFormat>
  <Paragraphs>177</Paragraphs>
  <Slides>25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25</vt:i4>
      </vt:variant>
    </vt:vector>
  </HeadingPairs>
  <TitlesOfParts>
    <vt:vector size="40" baseType="lpstr">
      <vt:lpstr>굴림</vt:lpstr>
      <vt:lpstr>Arial</vt:lpstr>
      <vt:lpstr>Candara</vt:lpstr>
      <vt:lpstr>돋움</vt:lpstr>
      <vt:lpstr>宋体</vt:lpstr>
      <vt:lpstr>서울남산체 B</vt:lpstr>
      <vt:lpstr>Verdana</vt:lpstr>
      <vt:lpstr>Helvetica</vt:lpstr>
      <vt:lpstr>Times New Roman</vt:lpstr>
      <vt:lpstr>Wingdings</vt:lpstr>
      <vt:lpstr>Calibri</vt:lpstr>
      <vt:lpstr>맑은 고딕</vt:lpstr>
      <vt:lpstr>Calibri Bold</vt:lpstr>
      <vt:lpstr>Custom Design</vt:lpstr>
      <vt:lpstr>Office Theme</vt:lpstr>
      <vt:lpstr>환경평가 시스템     - 신청기관 매뉴얼- </vt:lpstr>
      <vt:lpstr>매뉴얼 소개  </vt:lpstr>
      <vt:lpstr>Contents</vt:lpstr>
      <vt:lpstr>로그인</vt:lpstr>
      <vt:lpstr>회원가입</vt:lpstr>
      <vt:lpstr>평가신청서 작성-1</vt:lpstr>
      <vt:lpstr>평가신청서 작성 -2</vt:lpstr>
      <vt:lpstr>평가신청서 작성-3</vt:lpstr>
      <vt:lpstr>평가신청서 작성-4</vt:lpstr>
      <vt:lpstr>평가신청서 작성완료</vt:lpstr>
      <vt:lpstr>평가신청서 접수 처리 중</vt:lpstr>
      <vt:lpstr>평가비용안내 공문 및 결제하기 </vt:lpstr>
      <vt:lpstr>결제하기</vt:lpstr>
      <vt:lpstr>결제하기-이니시스 결제하기 </vt:lpstr>
      <vt:lpstr>결제하기-세금계산서 신청</vt:lpstr>
      <vt:lpstr>결제하기-세금계산서 신청</vt:lpstr>
      <vt:lpstr>결제하기-청구 세금계산서 신청</vt:lpstr>
      <vt:lpstr>평가계획 열람</vt:lpstr>
      <vt:lpstr>평가 완료</vt:lpstr>
      <vt:lpstr>평가 완료-측정 평가표 보기 </vt:lpstr>
      <vt:lpstr>평가 완료 – 평가 보고서 보기 </vt:lpstr>
      <vt:lpstr>평가 완료 – 평가 설문조사 </vt:lpstr>
      <vt:lpstr>평가 완료 – 환경평가비용 지원신청</vt:lpstr>
      <vt:lpstr>평가 완료 – 환경평가비용 지원신청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 J</dc:creator>
  <cp:lastModifiedBy>jogun</cp:lastModifiedBy>
  <cp:revision>1500</cp:revision>
  <cp:lastPrinted>2016-01-19T04:36:53Z</cp:lastPrinted>
  <dcterms:created xsi:type="dcterms:W3CDTF">2013-06-17T08:58:49Z</dcterms:created>
  <dcterms:modified xsi:type="dcterms:W3CDTF">2017-05-11T07:45:49Z</dcterms:modified>
</cp:coreProperties>
</file>